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7"/>
  </p:notesMasterIdLst>
  <p:sldIdLst>
    <p:sldId id="256" r:id="rId4"/>
    <p:sldId id="308" r:id="rId5"/>
    <p:sldId id="272" r:id="rId6"/>
    <p:sldId id="346" r:id="rId7"/>
    <p:sldId id="261" r:id="rId8"/>
    <p:sldId id="324" r:id="rId9"/>
    <p:sldId id="371" r:id="rId10"/>
    <p:sldId id="381" r:id="rId11"/>
    <p:sldId id="382" r:id="rId12"/>
    <p:sldId id="368" r:id="rId13"/>
    <p:sldId id="366" r:id="rId14"/>
    <p:sldId id="347" r:id="rId15"/>
    <p:sldId id="348" r:id="rId16"/>
    <p:sldId id="349" r:id="rId17"/>
    <p:sldId id="380" r:id="rId18"/>
    <p:sldId id="365" r:id="rId19"/>
    <p:sldId id="373" r:id="rId20"/>
    <p:sldId id="343" r:id="rId21"/>
    <p:sldId id="350" r:id="rId22"/>
    <p:sldId id="345" r:id="rId23"/>
    <p:sldId id="311" r:id="rId24"/>
    <p:sldId id="328" r:id="rId25"/>
    <p:sldId id="374" r:id="rId26"/>
    <p:sldId id="376" r:id="rId27"/>
    <p:sldId id="339" r:id="rId28"/>
    <p:sldId id="351" r:id="rId29"/>
    <p:sldId id="352" r:id="rId30"/>
    <p:sldId id="353" r:id="rId31"/>
    <p:sldId id="355" r:id="rId32"/>
    <p:sldId id="357" r:id="rId33"/>
    <p:sldId id="356" r:id="rId34"/>
    <p:sldId id="358" r:id="rId35"/>
    <p:sldId id="354" r:id="rId36"/>
    <p:sldId id="359" r:id="rId37"/>
    <p:sldId id="360" r:id="rId38"/>
    <p:sldId id="361" r:id="rId39"/>
    <p:sldId id="362" r:id="rId40"/>
    <p:sldId id="378" r:id="rId41"/>
    <p:sldId id="377" r:id="rId42"/>
    <p:sldId id="341" r:id="rId43"/>
    <p:sldId id="383" r:id="rId44"/>
    <p:sldId id="317" r:id="rId45"/>
    <p:sldId id="260" r:id="rId4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9" autoAdjust="0"/>
    <p:restoredTop sz="90307" autoAdjust="0"/>
  </p:normalViewPr>
  <p:slideViewPr>
    <p:cSldViewPr snapToGrid="0">
      <p:cViewPr>
        <p:scale>
          <a:sx n="75" d="100"/>
          <a:sy n="75" d="100"/>
        </p:scale>
        <p:origin x="-58" y="230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82B8-5727-41ED-9A47-AE0020E45759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D566E-2D94-4BC9-B071-D63D1DC6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42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566E-2D94-4BC9-B071-D63D1DC647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블록체인의 핵심기술인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566E-2D94-4BC9-B071-D63D1DC6477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D566E-2D94-4BC9-B071-D63D1DC6477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8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=""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3749"/>
            <a:ext cx="12192000" cy="56142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=""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iming>
    <p:tnLst>
      <p:par>
        <p:cTn id="1" dur="indefinite" restart="never" nodeType="tmRoot"/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PostView.nhn?blogId=redwave102&amp;logNo=80092053762-" TargetMode="External"/><Relationship Id="rId2" Type="http://schemas.openxmlformats.org/officeDocument/2006/relationships/hyperlink" Target="https://ko.wikipedia.org/wiki/%EC%8A%A4%EB%A7%88%25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indeskkorea.com/60508/-" TargetMode="External"/><Relationship Id="rId5" Type="http://schemas.openxmlformats.org/officeDocument/2006/relationships/hyperlink" Target="https://github.com/KIMSEUNGGYU/ethereum/tree/master/wallet-" TargetMode="External"/><Relationship Id="rId4" Type="http://schemas.openxmlformats.org/officeDocument/2006/relationships/hyperlink" Target="https://ko.wikipedia.org/wiki/%EC%8A%A4%EB%A7%88%ED%8A%B8_%EA%B3%84%EC%95%BD-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cs typeface="Arial" pitchFamily="34" charset="0"/>
              </a:rPr>
              <a:t>블록체인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705775"/>
            <a:ext cx="561050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6</a:t>
            </a:r>
            <a:r>
              <a:rPr lang="ko-KR" altLang="en-US" sz="1867" dirty="0" smtClean="0">
                <a:solidFill>
                  <a:schemeClr val="bg1"/>
                </a:solidFill>
                <a:cs typeface="Arial" pitchFamily="34" charset="0"/>
              </a:rPr>
              <a:t>주차</a:t>
            </a:r>
            <a:endParaRPr lang="en-US" altLang="ko-KR" sz="1867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867" dirty="0" smtClean="0">
                <a:solidFill>
                  <a:schemeClr val="bg1"/>
                </a:solidFill>
                <a:cs typeface="Arial" pitchFamily="34" charset="0"/>
              </a:rPr>
              <a:t>송진우</a:t>
            </a:r>
            <a:endParaRPr lang="en-US" altLang="ko-KR" sz="1867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2019.11.07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=""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=""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=""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=""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=""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=""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=""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분산 해시 테이블</a:t>
            </a:r>
            <a:r>
              <a:rPr lang="en-US" altLang="ko-KR" dirty="0" smtClean="0"/>
              <a:t>(DHT)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ko-KR" altLang="en-US" sz="1800" dirty="0" smtClean="0"/>
              <a:t>시스템 내의 각 </a:t>
            </a:r>
            <a:r>
              <a:rPr lang="ko-KR" altLang="en-US" sz="1800" dirty="0" err="1" smtClean="0"/>
              <a:t>노드들이</a:t>
            </a:r>
            <a:r>
              <a:rPr lang="ko-KR" altLang="en-US" sz="1800" dirty="0" smtClean="0"/>
              <a:t> 키 셋을 나눠 가진 분산 시스템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endParaRPr lang="en-US" altLang="ko-KR" sz="1800" dirty="0"/>
          </a:p>
          <a:p>
            <a:pPr algn="l"/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부하가 집중되지 않고 분산됨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큰 규모 </a:t>
            </a:r>
            <a:r>
              <a:rPr lang="ko-KR" altLang="en-US" sz="1800" dirty="0" err="1" smtClean="0"/>
              <a:t>노드</a:t>
            </a:r>
            <a:r>
              <a:rPr lang="ko-KR" altLang="en-US" sz="1800" dirty="0" smtClean="0"/>
              <a:t> 관리 가능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완전한 일치 검색만 가능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와일드 카드 활용한 검색 </a:t>
            </a:r>
            <a:r>
              <a:rPr lang="ko-KR" altLang="en-US" sz="1800" dirty="0" err="1" smtClean="0"/>
              <a:t>미지원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61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685545" y="2716708"/>
            <a:ext cx="5446295" cy="7961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r>
              <a:rPr lang="ko-KR" altLang="en-US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차산업이란</a:t>
            </a:r>
            <a:r>
              <a:rPr lang="en-US" altLang="ko-K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=""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336548"/>
            <a:ext cx="6969760" cy="45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ko-KR" sz="1800" dirty="0"/>
              <a:t>1.</a:t>
            </a:r>
            <a:r>
              <a:rPr lang="ko-KR" altLang="en-US" sz="1800" dirty="0" smtClean="0"/>
              <a:t>네트워크협업중심</a:t>
            </a:r>
            <a:endParaRPr lang="en-US" altLang="ko-KR" sz="1800" dirty="0" smtClean="0"/>
          </a:p>
          <a:p>
            <a:pPr algn="l"/>
            <a:endParaRPr lang="ko-KR" altLang="en-US" sz="1800" dirty="0"/>
          </a:p>
          <a:p>
            <a:pPr algn="l"/>
            <a:r>
              <a:rPr lang="en-US" altLang="ko-KR" sz="1800" dirty="0"/>
              <a:t>2.</a:t>
            </a:r>
            <a:r>
              <a:rPr lang="ko-KR" altLang="en-US" sz="1800" dirty="0"/>
              <a:t>생산자 소비자 개발자가 </a:t>
            </a:r>
            <a:r>
              <a:rPr lang="ko-KR" altLang="en-US" sz="1800" dirty="0" err="1"/>
              <a:t>구분되지않는</a:t>
            </a:r>
            <a:r>
              <a:rPr lang="ko-KR" altLang="en-US" sz="1800" dirty="0"/>
              <a:t> 양면적 </a:t>
            </a:r>
            <a:r>
              <a:rPr lang="ko-KR" altLang="en-US" sz="1800" dirty="0" err="1"/>
              <a:t>다면적시장</a:t>
            </a:r>
            <a:endParaRPr lang="ko-KR" altLang="en-US" sz="1800" dirty="0"/>
          </a:p>
          <a:p>
            <a:pPr algn="l"/>
            <a:endParaRPr lang="en-US" altLang="ko-KR" sz="1800" dirty="0" smtClean="0"/>
          </a:p>
          <a:p>
            <a:pPr algn="l"/>
            <a:r>
              <a:rPr lang="en-US" altLang="ko-KR" sz="1800" dirty="0" smtClean="0"/>
              <a:t>3</a:t>
            </a:r>
            <a:r>
              <a:rPr lang="en-US" altLang="ko-KR" sz="1800" dirty="0"/>
              <a:t>.</a:t>
            </a:r>
            <a:r>
              <a:rPr lang="ko-KR" altLang="en-US" sz="1800" dirty="0"/>
              <a:t>생태계와 </a:t>
            </a:r>
            <a:r>
              <a:rPr lang="ko-KR" altLang="en-US" sz="1800" dirty="0" err="1"/>
              <a:t>연결된데이터</a:t>
            </a:r>
            <a:r>
              <a:rPr lang="ko-KR" altLang="en-US" sz="1800" dirty="0"/>
              <a:t> 기반으로  경쟁</a:t>
            </a:r>
          </a:p>
          <a:p>
            <a:pPr algn="l"/>
            <a:endParaRPr lang="en-US" altLang="ko-KR" sz="1800" dirty="0" smtClean="0"/>
          </a:p>
          <a:p>
            <a:pPr algn="l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협업은 플랫폼 경쟁에서 </a:t>
            </a:r>
            <a:r>
              <a:rPr lang="ko-KR" altLang="en-US" sz="1800" dirty="0" err="1" smtClean="0"/>
              <a:t>성공하기위한</a:t>
            </a:r>
            <a:r>
              <a:rPr lang="ko-KR" altLang="en-US" sz="1800" dirty="0" smtClean="0"/>
              <a:t> 주요요소</a:t>
            </a:r>
            <a:endParaRPr lang="ko-KR" altLang="en-US" sz="1800" dirty="0"/>
          </a:p>
          <a:p>
            <a:pPr algn="l"/>
            <a:endParaRPr lang="en-US" altLang="ko-KR" sz="1800" dirty="0" smtClean="0"/>
          </a:p>
          <a:p>
            <a:pPr algn="l"/>
            <a:r>
              <a:rPr lang="en-US" altLang="ko-KR" sz="1800" dirty="0" smtClean="0"/>
              <a:t>5.</a:t>
            </a:r>
            <a:r>
              <a:rPr lang="ko-KR" altLang="en-US" sz="1800" dirty="0" smtClean="0"/>
              <a:t>플랫폼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63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ko-KR" sz="1800" dirty="0"/>
              <a:t>1.</a:t>
            </a:r>
            <a:r>
              <a:rPr lang="ko-KR" altLang="en-US" sz="1800" dirty="0" err="1" smtClean="0"/>
              <a:t>클라우드컴퓨터</a:t>
            </a:r>
            <a:endParaRPr lang="ko-KR" altLang="en-US" sz="1800" dirty="0"/>
          </a:p>
          <a:p>
            <a:pPr algn="l"/>
            <a:r>
              <a:rPr lang="en-US" altLang="ko-KR" sz="1800" dirty="0"/>
              <a:t>2.IOT </a:t>
            </a:r>
            <a:endParaRPr lang="ko-KR" altLang="en-US" sz="1800" dirty="0"/>
          </a:p>
          <a:p>
            <a:pPr algn="l"/>
            <a:r>
              <a:rPr lang="ko-KR" altLang="en-US" sz="1800" dirty="0" err="1" smtClean="0"/>
              <a:t>비지니스인텔리전스</a:t>
            </a:r>
            <a:endParaRPr lang="ko-KR" altLang="en-US" sz="1800" dirty="0"/>
          </a:p>
          <a:p>
            <a:pPr algn="l"/>
            <a:r>
              <a:rPr lang="ko-KR" altLang="en-US" sz="1800" dirty="0"/>
              <a:t>자동차자동주율</a:t>
            </a:r>
          </a:p>
          <a:p>
            <a:pPr algn="l"/>
            <a:r>
              <a:rPr lang="ko-KR" altLang="en-US" sz="1800" dirty="0" smtClean="0"/>
              <a:t>공장에서 </a:t>
            </a:r>
            <a:r>
              <a:rPr lang="ko-KR" altLang="en-US" sz="1800" dirty="0"/>
              <a:t>로봇</a:t>
            </a:r>
          </a:p>
          <a:p>
            <a:pPr algn="l"/>
            <a:endParaRPr lang="en-US" altLang="ko-KR" sz="1800" dirty="0" smtClean="0"/>
          </a:p>
          <a:p>
            <a:pPr algn="l"/>
            <a:r>
              <a:rPr lang="en-US" altLang="ko-KR" sz="1800" dirty="0" smtClean="0"/>
              <a:t>3.BI </a:t>
            </a:r>
            <a:r>
              <a:rPr lang="ko-KR" altLang="en-US" sz="1800" dirty="0"/>
              <a:t>개발</a:t>
            </a:r>
            <a:r>
              <a:rPr lang="en-US" altLang="ko-KR" sz="1800" dirty="0"/>
              <a:t>,</a:t>
            </a:r>
            <a:r>
              <a:rPr lang="ko-KR" altLang="en-US" sz="1800" dirty="0"/>
              <a:t>데이터분석 및 추출</a:t>
            </a:r>
          </a:p>
          <a:p>
            <a:pPr algn="l"/>
            <a:r>
              <a:rPr lang="en-US" altLang="ko-KR" sz="1800" dirty="0" smtClean="0"/>
              <a:t>EX)</a:t>
            </a:r>
            <a:r>
              <a:rPr lang="ko-KR" altLang="en-US" sz="1800" dirty="0" smtClean="0"/>
              <a:t>엑셀 </a:t>
            </a:r>
            <a:r>
              <a:rPr lang="ko-KR" altLang="en-US" sz="1800" dirty="0" err="1"/>
              <a:t>수백개</a:t>
            </a:r>
            <a:r>
              <a:rPr lang="ko-KR" altLang="en-US" sz="1800" dirty="0"/>
              <a:t> 이동</a:t>
            </a:r>
          </a:p>
          <a:p>
            <a:pPr algn="l"/>
            <a:r>
              <a:rPr lang="en-US" altLang="ko-KR" sz="1800" dirty="0" smtClean="0"/>
              <a:t>EX)</a:t>
            </a:r>
            <a:r>
              <a:rPr lang="ko-KR" altLang="en-US" sz="1800" dirty="0" smtClean="0"/>
              <a:t>호텔예약사이트 </a:t>
            </a:r>
            <a:r>
              <a:rPr lang="ko-KR" altLang="en-US" sz="1800" dirty="0" err="1"/>
              <a:t>서칭</a:t>
            </a:r>
            <a:r>
              <a:rPr lang="en-US" altLang="ko-KR" sz="1800" dirty="0"/>
              <a:t>/</a:t>
            </a:r>
            <a:r>
              <a:rPr lang="ko-KR" altLang="en-US" sz="1800" dirty="0"/>
              <a:t>모델링</a:t>
            </a:r>
          </a:p>
          <a:p>
            <a:pPr algn="l"/>
            <a:endParaRPr lang="en-US" altLang="ko-KR" sz="1800" dirty="0" smtClean="0"/>
          </a:p>
          <a:p>
            <a:pPr algn="l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                           </a:t>
            </a:r>
            <a:r>
              <a:rPr lang="en-US" altLang="ko-KR" sz="1800" dirty="0" smtClean="0"/>
              <a:t>5.</a:t>
            </a:r>
            <a:r>
              <a:rPr lang="ko-KR" altLang="en-US" sz="1800" dirty="0" smtClean="0"/>
              <a:t>인공지능 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지진분석설계                          </a:t>
            </a:r>
            <a:endParaRPr lang="ko-KR" altLang="en-US" sz="1800" dirty="0"/>
          </a:p>
          <a:p>
            <a:pPr algn="l"/>
            <a:r>
              <a:rPr lang="ko-KR" altLang="en-US" sz="1800" dirty="0" err="1"/>
              <a:t>음원분석</a:t>
            </a:r>
            <a:endParaRPr lang="ko-KR" altLang="en-US" sz="1800" dirty="0"/>
          </a:p>
          <a:p>
            <a:pPr algn="l"/>
            <a:r>
              <a:rPr lang="ko-KR" altLang="en-US" sz="1800" dirty="0"/>
              <a:t>통계청 </a:t>
            </a:r>
            <a:r>
              <a:rPr lang="ko-KR" altLang="en-US" sz="1800" dirty="0" smtClean="0"/>
              <a:t>통계업무           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216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152639" y="701040"/>
            <a:ext cx="4683761" cy="552994"/>
          </a:xfrm>
        </p:spPr>
        <p:txBody>
          <a:bodyPr/>
          <a:lstStyle/>
          <a:p>
            <a:pPr algn="r"/>
            <a:r>
              <a:rPr lang="en-US" altLang="ko-KR" dirty="0" smtClean="0"/>
              <a:t>POW</a:t>
            </a:r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작업증명방식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1120" y="2849029"/>
            <a:ext cx="6736080" cy="1550251"/>
          </a:xfrm>
        </p:spPr>
        <p:txBody>
          <a:bodyPr/>
          <a:lstStyle/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블록체인에서 정보를 </a:t>
            </a:r>
            <a:r>
              <a:rPr lang="ko-KR" altLang="en-US" sz="1800" dirty="0" err="1" smtClean="0"/>
              <a:t>랜덤한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논스값과</a:t>
            </a:r>
            <a:r>
              <a:rPr lang="ko-KR" altLang="en-US" sz="1800" dirty="0" smtClean="0"/>
              <a:t> 해시 알고리즘을 적용시켜 설정된 크기의 해시보다 작은 값을 도출하는 과정으로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새로운 블록을 블록체인에 추가하는 작업을 완료함을 증명하는 것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en-US" altLang="ko-KR" sz="1800" dirty="0" smtClean="0"/>
              <a:t>P2P </a:t>
            </a:r>
            <a:r>
              <a:rPr lang="ko-KR" altLang="en-US" sz="1800" dirty="0" smtClean="0"/>
              <a:t>네트워크로 비트코인 채굴에서 사용하는 </a:t>
            </a:r>
            <a:r>
              <a:rPr lang="en-US" altLang="ko-KR" sz="1800" dirty="0" smtClean="0"/>
              <a:t>POW </a:t>
            </a:r>
            <a:r>
              <a:rPr lang="ko-KR" altLang="en-US" sz="1800" dirty="0" smtClean="0"/>
              <a:t>방식은 </a:t>
            </a:r>
            <a:r>
              <a:rPr lang="en-US" altLang="ko-KR" sz="1800" dirty="0" smtClean="0"/>
              <a:t>SHA-256 </a:t>
            </a:r>
            <a:r>
              <a:rPr lang="ko-KR" altLang="en-US" sz="1800" dirty="0" smtClean="0"/>
              <a:t>기반으로 하여 해시캐시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장점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최소 가격대 형성이 확실하게 정해져 있음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강력한 </a:t>
            </a:r>
            <a:r>
              <a:rPr lang="ko-KR" altLang="en-US" sz="1800" dirty="0" err="1" smtClean="0"/>
              <a:t>보안성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서비스 남용 쉽게 방지</a:t>
            </a:r>
            <a:endParaRPr lang="en-US" altLang="ko-KR" sz="1800" dirty="0"/>
          </a:p>
          <a:p>
            <a:pPr algn="l"/>
            <a:r>
              <a:rPr lang="ko-KR" altLang="en-US" sz="1800" dirty="0" smtClean="0"/>
              <a:t>단점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채굴 난이도가 높아짐에 따라 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연산에 필요한 </a:t>
            </a:r>
            <a:r>
              <a:rPr lang="ko-KR" altLang="en-US" sz="1800" dirty="0" err="1" smtClean="0"/>
              <a:t>고사양</a:t>
            </a:r>
            <a:r>
              <a:rPr lang="ko-KR" altLang="en-US" sz="1800" dirty="0" smtClean="0"/>
              <a:t> 장비가 많이 필요하고 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과도한 전력소모로 인한 에너지 낭비 커짐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채굴 난이도 높아짐에 개인 </a:t>
            </a:r>
            <a:r>
              <a:rPr lang="ko-KR" altLang="en-US" sz="1800" dirty="0" err="1" smtClean="0"/>
              <a:t>채굴자는</a:t>
            </a:r>
            <a:r>
              <a:rPr lang="ko-KR" altLang="en-US" sz="1800" dirty="0" smtClean="0"/>
              <a:t> 채굴하기 </a:t>
            </a:r>
            <a:r>
              <a:rPr lang="ko-KR" altLang="en-US" sz="1800" dirty="0" err="1" smtClean="0"/>
              <a:t>힘듬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지속적 해시파워 </a:t>
            </a:r>
            <a:r>
              <a:rPr lang="ko-KR" altLang="en-US" sz="1800" dirty="0" err="1" smtClean="0"/>
              <a:t>유지하여야함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채굴하는 업자끼리 단합문제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6" t="8412" r="9035" b="37548"/>
          <a:stretch/>
        </p:blipFill>
        <p:spPr>
          <a:xfrm>
            <a:off x="6918960" y="1869440"/>
            <a:ext cx="5394960" cy="4875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9520" y="6211669"/>
            <a:ext cx="186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정재만씨노트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67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245157" y="2390816"/>
            <a:ext cx="594684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ko-KR" altLang="en-US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스마트컨트랙트</a:t>
            </a:r>
            <a:endParaRPr lang="en-US" altLang="ko-KR" sz="60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ts val="5400"/>
              </a:lnSpc>
            </a:pPr>
            <a:r>
              <a:rPr lang="ko-KR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프로그래</a:t>
            </a:r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밍</a:t>
            </a:r>
            <a:r>
              <a:rPr lang="en-US" altLang="ko-K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=""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2834640"/>
            <a:ext cx="12192000" cy="1945532"/>
          </a:xfrm>
        </p:spPr>
        <p:txBody>
          <a:bodyPr/>
          <a:lstStyle/>
          <a:p>
            <a:pPr algn="l"/>
            <a:r>
              <a:rPr lang="ko-KR" altLang="en-US" sz="1800" dirty="0" smtClean="0"/>
              <a:t>블록체인 기반으로 금융거래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부동산 계약 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공증 등 다양한 형태의 계약체결 및 이행하는 것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ko-KR" altLang="en-US" sz="1800" dirty="0" smtClean="0"/>
              <a:t>▶ 블록체인 </a:t>
            </a:r>
            <a:r>
              <a:rPr lang="en-US" altLang="ko-KR" sz="1800" dirty="0" smtClean="0"/>
              <a:t>2.0</a:t>
            </a:r>
            <a:r>
              <a:rPr lang="ko-KR" altLang="en-US" sz="1800" dirty="0" smtClean="0"/>
              <a:t>이라고 볼 수 있음</a:t>
            </a:r>
            <a:endParaRPr lang="en-US" altLang="ko-KR" sz="1800" dirty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b="1" dirty="0" err="1" smtClean="0"/>
              <a:t>부테린</a:t>
            </a:r>
            <a:r>
              <a:rPr lang="ko-KR" altLang="en-US" sz="1800" dirty="0" smtClean="0"/>
              <a:t> 이란 사람이 비트코인을 </a:t>
            </a:r>
            <a:r>
              <a:rPr lang="ko-KR" altLang="en-US" sz="1800" dirty="0" err="1" smtClean="0"/>
              <a:t>포크하여</a:t>
            </a:r>
            <a:r>
              <a:rPr lang="ko-KR" altLang="en-US" sz="1800" dirty="0" smtClean="0"/>
              <a:t> 새로 </a:t>
            </a:r>
            <a:r>
              <a:rPr lang="ko-KR" altLang="en-US" sz="1800" dirty="0" err="1" smtClean="0"/>
              <a:t>이더리움이라는</a:t>
            </a:r>
            <a:r>
              <a:rPr lang="ko-KR" altLang="en-US" sz="1800" dirty="0" smtClean="0"/>
              <a:t> 가상화폐를 만들어 스마트 계약 기능을 구현함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이 기능은 개발자 직접 계약 조건 및 내용 코딩이 가능하기에 인간이 상상할 수 있는 모든 종류 계약 </a:t>
            </a:r>
            <a:r>
              <a:rPr lang="ko-KR" altLang="en-US" sz="1800" dirty="0" err="1" smtClean="0"/>
              <a:t>이더리움</a:t>
            </a:r>
            <a:r>
              <a:rPr lang="ko-KR" altLang="en-US" sz="1800" dirty="0" smtClean="0"/>
              <a:t> 플랫폼을 구현가능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다만 </a:t>
            </a:r>
            <a:r>
              <a:rPr lang="ko-KR" altLang="en-US" sz="1800" dirty="0" err="1" smtClean="0"/>
              <a:t>솔리디티</a:t>
            </a:r>
            <a:r>
              <a:rPr lang="ko-KR" altLang="en-US" sz="1800" dirty="0" smtClean="0"/>
              <a:t> 라는 자바 독립 프로그래밍 언어를 알아야 하기에 일반인들은 직접 </a:t>
            </a:r>
            <a:r>
              <a:rPr lang="ko-KR" altLang="en-US" sz="1800" dirty="0" err="1" smtClean="0"/>
              <a:t>코딩하기</a:t>
            </a:r>
            <a:r>
              <a:rPr lang="ko-KR" altLang="en-US" sz="1800" dirty="0" smtClean="0"/>
              <a:t> 어려움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en-US" altLang="ko-KR" sz="1800" dirty="0" smtClean="0"/>
              <a:t>EX)2017 4</a:t>
            </a:r>
            <a:r>
              <a:rPr lang="ko-KR" altLang="en-US" sz="1800" dirty="0" smtClean="0"/>
              <a:t>월 삼성</a:t>
            </a:r>
            <a:r>
              <a:rPr lang="en-US" altLang="ko-KR" sz="1800" dirty="0" smtClean="0"/>
              <a:t>SDS</a:t>
            </a:r>
            <a:r>
              <a:rPr lang="ko-KR" altLang="en-US" sz="1800" dirty="0" smtClean="0"/>
              <a:t>㈜ 는 </a:t>
            </a:r>
            <a:r>
              <a:rPr lang="ko-KR" altLang="en-US" sz="1800" dirty="0" err="1" smtClean="0"/>
              <a:t>이더리움</a:t>
            </a:r>
            <a:r>
              <a:rPr lang="ko-KR" altLang="en-US" sz="1800" dirty="0" smtClean="0"/>
              <a:t> 스마트 계약 기능을 참고해 </a:t>
            </a:r>
            <a:r>
              <a:rPr lang="ko-KR" altLang="en-US" sz="1800" dirty="0" err="1" smtClean="0"/>
              <a:t>이더리움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가상머신</a:t>
            </a:r>
            <a:r>
              <a:rPr lang="ko-KR" altLang="en-US" sz="1800" dirty="0" smtClean="0"/>
              <a:t> 구현하는 방식으로 자체 스마트 계약 기능을 </a:t>
            </a:r>
            <a:r>
              <a:rPr lang="ko-KR" altLang="en-US" sz="1800" dirty="0" err="1" smtClean="0"/>
              <a:t>탑제한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넥스레저</a:t>
            </a:r>
            <a:r>
              <a:rPr lang="ko-KR" altLang="en-US" sz="1800" dirty="0" smtClean="0"/>
              <a:t> 플랫폼 개발함</a:t>
            </a:r>
            <a:endParaRPr lang="en-US" altLang="ko-KR" sz="1800" dirty="0" smtClean="0"/>
          </a:p>
          <a:p>
            <a:pPr algn="l"/>
            <a:endParaRPr lang="en-US" altLang="ko-KR" sz="1800" dirty="0"/>
          </a:p>
          <a:p>
            <a:pPr algn="l"/>
            <a:r>
              <a:rPr lang="ko-KR" altLang="en-US" sz="1800" b="1" dirty="0" err="1"/>
              <a:t>넥스레저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Nexledger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는 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프라이빗</a:t>
            </a:r>
            <a:r>
              <a:rPr lang="ko-KR" altLang="en-US" sz="1800" dirty="0" smtClean="0"/>
              <a:t> 블록체인 </a:t>
            </a:r>
            <a:r>
              <a:rPr lang="ko-KR" altLang="en-US" sz="1800" dirty="0" err="1" smtClean="0"/>
              <a:t>플렛폼</a:t>
            </a:r>
            <a:r>
              <a:rPr lang="ko-KR" altLang="en-US" sz="1800" dirty="0" smtClean="0"/>
              <a:t>  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err="1"/>
              <a:t>넥스레저는</a:t>
            </a:r>
            <a:r>
              <a:rPr lang="ko-KR" altLang="en-US" sz="1800" dirty="0"/>
              <a:t> 금융뿐만 아니라 </a:t>
            </a:r>
            <a:r>
              <a:rPr lang="ko-KR" altLang="en-US" sz="1800" dirty="0" err="1"/>
              <a:t>타산업</a:t>
            </a:r>
            <a:r>
              <a:rPr lang="ko-KR" altLang="en-US" sz="1800" dirty="0"/>
              <a:t> 영역에도 범용적으로 사용할 수 있는 기업용 블록체인 </a:t>
            </a:r>
            <a:r>
              <a:rPr lang="ko-KR" altLang="en-US" sz="1800" dirty="0" smtClean="0"/>
              <a:t>플랫폼임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블록체인 신분증과 지급결제 서비스는 </a:t>
            </a:r>
            <a:r>
              <a:rPr lang="ko-KR" altLang="en-US" sz="1800" dirty="0" err="1"/>
              <a:t>보안성을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강화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기존 </a:t>
            </a:r>
            <a:r>
              <a:rPr lang="ko-KR" altLang="en-US" sz="1800" dirty="0" smtClean="0"/>
              <a:t>블록체인기술로 </a:t>
            </a:r>
            <a:r>
              <a:rPr lang="ko-KR" altLang="en-US" sz="1800" dirty="0"/>
              <a:t>구현이 어려웠던 실시간 대량 거래처리</a:t>
            </a:r>
            <a:r>
              <a:rPr lang="en-US" altLang="ko-KR" sz="1800" dirty="0"/>
              <a:t>, </a:t>
            </a:r>
            <a:r>
              <a:rPr lang="ko-KR" altLang="en-US" sz="1800" dirty="0"/>
              <a:t>자동으로 안전하게 거래가 가능한 스마트 </a:t>
            </a:r>
            <a:r>
              <a:rPr lang="ko-KR" altLang="en-US" sz="1800" dirty="0" smtClean="0"/>
              <a:t>계약</a:t>
            </a:r>
            <a:r>
              <a:rPr lang="en-US" altLang="ko-KR" sz="1800" dirty="0" smtClean="0"/>
              <a:t>, </a:t>
            </a:r>
            <a:r>
              <a:rPr lang="ko-KR" altLang="en-US" sz="1800" dirty="0"/>
              <a:t>관리 모니터링 등을 </a:t>
            </a:r>
            <a:r>
              <a:rPr lang="ko-KR" altLang="en-US" sz="1800" dirty="0" smtClean="0"/>
              <a:t>구현함</a:t>
            </a:r>
            <a:endParaRPr lang="ko-KR" altLang="en-US" sz="1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0" y="715861"/>
            <a:ext cx="12192000" cy="792605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스마트컨트랙트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1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Solidity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ko-KR" altLang="en-US" sz="1800" dirty="0"/>
              <a:t>▶ </a:t>
            </a:r>
            <a:r>
              <a:rPr lang="en-US" altLang="ko-KR" sz="1800" dirty="0" err="1" smtClean="0"/>
              <a:t>Dapp</a:t>
            </a:r>
            <a:r>
              <a:rPr lang="ko-KR" altLang="en-US" sz="1800" dirty="0" smtClean="0"/>
              <a:t>을 개발하기 위해 사용하는 대표적 프로그래밍 언어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ko-KR" altLang="en-US" sz="1800" dirty="0"/>
              <a:t>▶ 현재 </a:t>
            </a:r>
            <a:r>
              <a:rPr lang="ko-KR" altLang="en-US" sz="1800" dirty="0" smtClean="0"/>
              <a:t>가장 많이 사용하므로 표준이라고 볼 수 있음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ko-KR" altLang="en-US" sz="1800" dirty="0"/>
              <a:t>▶ 통합 </a:t>
            </a:r>
            <a:r>
              <a:rPr lang="ko-KR" altLang="en-US" sz="1800" dirty="0" smtClean="0"/>
              <a:t>개발 환경으로 브라우저 기반 </a:t>
            </a:r>
            <a:r>
              <a:rPr lang="ko-KR" altLang="en-US" sz="1800" dirty="0" err="1" smtClean="0"/>
              <a:t>리믹스를</a:t>
            </a:r>
            <a:r>
              <a:rPr lang="ko-KR" altLang="en-US" sz="1800" dirty="0" smtClean="0"/>
              <a:t> 많이 사용</a:t>
            </a:r>
            <a:endParaRPr lang="en-US" altLang="ko-KR" sz="1800" dirty="0" smtClean="0"/>
          </a:p>
          <a:p>
            <a:pPr algn="l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8822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19500" b="14371"/>
          <a:stretch/>
        </p:blipFill>
        <p:spPr bwMode="auto">
          <a:xfrm>
            <a:off x="1026160" y="1270000"/>
            <a:ext cx="9814560" cy="511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04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7">
            <a:extLst>
              <a:ext uri="{FF2B5EF4-FFF2-40B4-BE49-F238E27FC236}">
                <a16:creationId xmlns=""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4575643" y="1825096"/>
            <a:ext cx="2742780" cy="210682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" name="Group 63">
            <a:extLst>
              <a:ext uri="{FF2B5EF4-FFF2-40B4-BE49-F238E27FC236}">
                <a16:creationId xmlns=""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1404600" y="1751763"/>
            <a:ext cx="1979431" cy="3296560"/>
            <a:chOff x="3832184" y="1890347"/>
            <a:chExt cx="2537664" cy="4226246"/>
          </a:xfrm>
        </p:grpSpPr>
        <p:grpSp>
          <p:nvGrpSpPr>
            <p:cNvPr id="4" name="Group 64">
              <a:extLst>
                <a:ext uri="{FF2B5EF4-FFF2-40B4-BE49-F238E27FC236}">
                  <a16:creationId xmlns=""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38" name="Freeform: Shape 101">
                <a:extLst>
                  <a:ext uri="{FF2B5EF4-FFF2-40B4-BE49-F238E27FC236}">
                    <a16:creationId xmlns=""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102">
                <a:extLst>
                  <a:ext uri="{FF2B5EF4-FFF2-40B4-BE49-F238E27FC236}">
                    <a16:creationId xmlns=""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3">
                <a:extLst>
                  <a:ext uri="{FF2B5EF4-FFF2-40B4-BE49-F238E27FC236}">
                    <a16:creationId xmlns=""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104">
                <a:extLst>
                  <a:ext uri="{FF2B5EF4-FFF2-40B4-BE49-F238E27FC236}">
                    <a16:creationId xmlns=""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5">
                <a:extLst>
                  <a:ext uri="{FF2B5EF4-FFF2-40B4-BE49-F238E27FC236}">
                    <a16:creationId xmlns=""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65">
              <a:extLst>
                <a:ext uri="{FF2B5EF4-FFF2-40B4-BE49-F238E27FC236}">
                  <a16:creationId xmlns=""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3" name="Freeform: Shape 96">
                <a:extLst>
                  <a:ext uri="{FF2B5EF4-FFF2-40B4-BE49-F238E27FC236}">
                    <a16:creationId xmlns=""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7">
                <a:extLst>
                  <a:ext uri="{FF2B5EF4-FFF2-40B4-BE49-F238E27FC236}">
                    <a16:creationId xmlns=""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8">
                <a:extLst>
                  <a:ext uri="{FF2B5EF4-FFF2-40B4-BE49-F238E27FC236}">
                    <a16:creationId xmlns=""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99">
                <a:extLst>
                  <a:ext uri="{FF2B5EF4-FFF2-40B4-BE49-F238E27FC236}">
                    <a16:creationId xmlns=""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00">
                <a:extLst>
                  <a:ext uri="{FF2B5EF4-FFF2-40B4-BE49-F238E27FC236}">
                    <a16:creationId xmlns=""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66">
              <a:extLst>
                <a:ext uri="{FF2B5EF4-FFF2-40B4-BE49-F238E27FC236}">
                  <a16:creationId xmlns=""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7" name="Freeform: Shape 67">
                <a:extLst>
                  <a:ext uri="{FF2B5EF4-FFF2-40B4-BE49-F238E27FC236}">
                    <a16:creationId xmlns=""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68">
                <a:extLst>
                  <a:ext uri="{FF2B5EF4-FFF2-40B4-BE49-F238E27FC236}">
                    <a16:creationId xmlns=""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69">
                <a:extLst>
                  <a:ext uri="{FF2B5EF4-FFF2-40B4-BE49-F238E27FC236}">
                    <a16:creationId xmlns=""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70">
                <a:extLst>
                  <a:ext uri="{FF2B5EF4-FFF2-40B4-BE49-F238E27FC236}">
                    <a16:creationId xmlns=""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71">
                <a:extLst>
                  <a:ext uri="{FF2B5EF4-FFF2-40B4-BE49-F238E27FC236}">
                    <a16:creationId xmlns=""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72">
                <a:extLst>
                  <a:ext uri="{FF2B5EF4-FFF2-40B4-BE49-F238E27FC236}">
                    <a16:creationId xmlns=""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3">
                <a:extLst>
                  <a:ext uri="{FF2B5EF4-FFF2-40B4-BE49-F238E27FC236}">
                    <a16:creationId xmlns=""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4">
                <a:extLst>
                  <a:ext uri="{FF2B5EF4-FFF2-40B4-BE49-F238E27FC236}">
                    <a16:creationId xmlns=""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5">
                <a:extLst>
                  <a:ext uri="{FF2B5EF4-FFF2-40B4-BE49-F238E27FC236}">
                    <a16:creationId xmlns=""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6">
                <a:extLst>
                  <a:ext uri="{FF2B5EF4-FFF2-40B4-BE49-F238E27FC236}">
                    <a16:creationId xmlns=""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7">
                <a:extLst>
                  <a:ext uri="{FF2B5EF4-FFF2-40B4-BE49-F238E27FC236}">
                    <a16:creationId xmlns=""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8">
                <a:extLst>
                  <a:ext uri="{FF2B5EF4-FFF2-40B4-BE49-F238E27FC236}">
                    <a16:creationId xmlns=""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9">
                <a:extLst>
                  <a:ext uri="{FF2B5EF4-FFF2-40B4-BE49-F238E27FC236}">
                    <a16:creationId xmlns=""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80">
                <a:extLst>
                  <a:ext uri="{FF2B5EF4-FFF2-40B4-BE49-F238E27FC236}">
                    <a16:creationId xmlns=""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81">
                <a:extLst>
                  <a:ext uri="{FF2B5EF4-FFF2-40B4-BE49-F238E27FC236}">
                    <a16:creationId xmlns=""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82">
                <a:extLst>
                  <a:ext uri="{FF2B5EF4-FFF2-40B4-BE49-F238E27FC236}">
                    <a16:creationId xmlns=""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6">
                <a:extLst>
                  <a:ext uri="{FF2B5EF4-FFF2-40B4-BE49-F238E27FC236}">
                    <a16:creationId xmlns=""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7">
                <a:extLst>
                  <a:ext uri="{FF2B5EF4-FFF2-40B4-BE49-F238E27FC236}">
                    <a16:creationId xmlns=""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8">
                <a:extLst>
                  <a:ext uri="{FF2B5EF4-FFF2-40B4-BE49-F238E27FC236}">
                    <a16:creationId xmlns=""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9">
                <a:extLst>
                  <a:ext uri="{FF2B5EF4-FFF2-40B4-BE49-F238E27FC236}">
                    <a16:creationId xmlns=""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90">
                <a:extLst>
                  <a:ext uri="{FF2B5EF4-FFF2-40B4-BE49-F238E27FC236}">
                    <a16:creationId xmlns=""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91">
                <a:extLst>
                  <a:ext uri="{FF2B5EF4-FFF2-40B4-BE49-F238E27FC236}">
                    <a16:creationId xmlns=""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92">
                <a:extLst>
                  <a:ext uri="{FF2B5EF4-FFF2-40B4-BE49-F238E27FC236}">
                    <a16:creationId xmlns=""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3">
                <a:extLst>
                  <a:ext uri="{FF2B5EF4-FFF2-40B4-BE49-F238E27FC236}">
                    <a16:creationId xmlns=""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4">
                <a:extLst>
                  <a:ext uri="{FF2B5EF4-FFF2-40B4-BE49-F238E27FC236}">
                    <a16:creationId xmlns=""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5">
                <a:extLst>
                  <a:ext uri="{FF2B5EF4-FFF2-40B4-BE49-F238E27FC236}">
                    <a16:creationId xmlns=""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3" name="Group 63">
            <a:extLst>
              <a:ext uri="{FF2B5EF4-FFF2-40B4-BE49-F238E27FC236}">
                <a16:creationId xmlns=""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9399807" y="1755822"/>
            <a:ext cx="1979431" cy="3296560"/>
            <a:chOff x="3832184" y="1890347"/>
            <a:chExt cx="2537664" cy="4226246"/>
          </a:xfrm>
        </p:grpSpPr>
        <p:grpSp>
          <p:nvGrpSpPr>
            <p:cNvPr id="44" name="Group 64">
              <a:extLst>
                <a:ext uri="{FF2B5EF4-FFF2-40B4-BE49-F238E27FC236}">
                  <a16:creationId xmlns=""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78" name="Freeform: Shape 101">
                <a:extLst>
                  <a:ext uri="{FF2B5EF4-FFF2-40B4-BE49-F238E27FC236}">
                    <a16:creationId xmlns=""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102">
                <a:extLst>
                  <a:ext uri="{FF2B5EF4-FFF2-40B4-BE49-F238E27FC236}">
                    <a16:creationId xmlns=""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103">
                <a:extLst>
                  <a:ext uri="{FF2B5EF4-FFF2-40B4-BE49-F238E27FC236}">
                    <a16:creationId xmlns=""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104">
                <a:extLst>
                  <a:ext uri="{FF2B5EF4-FFF2-40B4-BE49-F238E27FC236}">
                    <a16:creationId xmlns=""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105">
                <a:extLst>
                  <a:ext uri="{FF2B5EF4-FFF2-40B4-BE49-F238E27FC236}">
                    <a16:creationId xmlns=""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=""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73" name="Freeform: Shape 96">
                <a:extLst>
                  <a:ext uri="{FF2B5EF4-FFF2-40B4-BE49-F238E27FC236}">
                    <a16:creationId xmlns=""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97">
                <a:extLst>
                  <a:ext uri="{FF2B5EF4-FFF2-40B4-BE49-F238E27FC236}">
                    <a16:creationId xmlns=""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98">
                <a:extLst>
                  <a:ext uri="{FF2B5EF4-FFF2-40B4-BE49-F238E27FC236}">
                    <a16:creationId xmlns=""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99">
                <a:extLst>
                  <a:ext uri="{FF2B5EF4-FFF2-40B4-BE49-F238E27FC236}">
                    <a16:creationId xmlns=""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100">
                <a:extLst>
                  <a:ext uri="{FF2B5EF4-FFF2-40B4-BE49-F238E27FC236}">
                    <a16:creationId xmlns=""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oup 66">
              <a:extLst>
                <a:ext uri="{FF2B5EF4-FFF2-40B4-BE49-F238E27FC236}">
                  <a16:creationId xmlns=""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47" name="Freeform: Shape 67">
                <a:extLst>
                  <a:ext uri="{FF2B5EF4-FFF2-40B4-BE49-F238E27FC236}">
                    <a16:creationId xmlns=""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68">
                <a:extLst>
                  <a:ext uri="{FF2B5EF4-FFF2-40B4-BE49-F238E27FC236}">
                    <a16:creationId xmlns=""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69">
                <a:extLst>
                  <a:ext uri="{FF2B5EF4-FFF2-40B4-BE49-F238E27FC236}">
                    <a16:creationId xmlns=""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70">
                <a:extLst>
                  <a:ext uri="{FF2B5EF4-FFF2-40B4-BE49-F238E27FC236}">
                    <a16:creationId xmlns=""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71">
                <a:extLst>
                  <a:ext uri="{FF2B5EF4-FFF2-40B4-BE49-F238E27FC236}">
                    <a16:creationId xmlns=""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72">
                <a:extLst>
                  <a:ext uri="{FF2B5EF4-FFF2-40B4-BE49-F238E27FC236}">
                    <a16:creationId xmlns=""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73">
                <a:extLst>
                  <a:ext uri="{FF2B5EF4-FFF2-40B4-BE49-F238E27FC236}">
                    <a16:creationId xmlns=""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74">
                <a:extLst>
                  <a:ext uri="{FF2B5EF4-FFF2-40B4-BE49-F238E27FC236}">
                    <a16:creationId xmlns=""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75">
                <a:extLst>
                  <a:ext uri="{FF2B5EF4-FFF2-40B4-BE49-F238E27FC236}">
                    <a16:creationId xmlns=""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76">
                <a:extLst>
                  <a:ext uri="{FF2B5EF4-FFF2-40B4-BE49-F238E27FC236}">
                    <a16:creationId xmlns=""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77">
                <a:extLst>
                  <a:ext uri="{FF2B5EF4-FFF2-40B4-BE49-F238E27FC236}">
                    <a16:creationId xmlns=""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78">
                <a:extLst>
                  <a:ext uri="{FF2B5EF4-FFF2-40B4-BE49-F238E27FC236}">
                    <a16:creationId xmlns=""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79">
                <a:extLst>
                  <a:ext uri="{FF2B5EF4-FFF2-40B4-BE49-F238E27FC236}">
                    <a16:creationId xmlns=""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80">
                <a:extLst>
                  <a:ext uri="{FF2B5EF4-FFF2-40B4-BE49-F238E27FC236}">
                    <a16:creationId xmlns=""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81">
                <a:extLst>
                  <a:ext uri="{FF2B5EF4-FFF2-40B4-BE49-F238E27FC236}">
                    <a16:creationId xmlns=""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82">
                <a:extLst>
                  <a:ext uri="{FF2B5EF4-FFF2-40B4-BE49-F238E27FC236}">
                    <a16:creationId xmlns=""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86">
                <a:extLst>
                  <a:ext uri="{FF2B5EF4-FFF2-40B4-BE49-F238E27FC236}">
                    <a16:creationId xmlns=""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87">
                <a:extLst>
                  <a:ext uri="{FF2B5EF4-FFF2-40B4-BE49-F238E27FC236}">
                    <a16:creationId xmlns=""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88">
                <a:extLst>
                  <a:ext uri="{FF2B5EF4-FFF2-40B4-BE49-F238E27FC236}">
                    <a16:creationId xmlns=""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89">
                <a:extLst>
                  <a:ext uri="{FF2B5EF4-FFF2-40B4-BE49-F238E27FC236}">
                    <a16:creationId xmlns=""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90">
                <a:extLst>
                  <a:ext uri="{FF2B5EF4-FFF2-40B4-BE49-F238E27FC236}">
                    <a16:creationId xmlns=""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91">
                <a:extLst>
                  <a:ext uri="{FF2B5EF4-FFF2-40B4-BE49-F238E27FC236}">
                    <a16:creationId xmlns=""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92">
                <a:extLst>
                  <a:ext uri="{FF2B5EF4-FFF2-40B4-BE49-F238E27FC236}">
                    <a16:creationId xmlns=""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93">
                <a:extLst>
                  <a:ext uri="{FF2B5EF4-FFF2-40B4-BE49-F238E27FC236}">
                    <a16:creationId xmlns=""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94">
                <a:extLst>
                  <a:ext uri="{FF2B5EF4-FFF2-40B4-BE49-F238E27FC236}">
                    <a16:creationId xmlns=""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95">
                <a:extLst>
                  <a:ext uri="{FF2B5EF4-FFF2-40B4-BE49-F238E27FC236}">
                    <a16:creationId xmlns=""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0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용어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ko-KR" sz="1800" dirty="0"/>
              <a:t> &lt;!DOCTYPE html</a:t>
            </a:r>
            <a:r>
              <a:rPr lang="en-US" altLang="ko-KR" sz="1800" dirty="0" smtClean="0"/>
              <a:t>&gt; </a:t>
            </a:r>
            <a:r>
              <a:rPr lang="ko-KR" altLang="en-US" sz="1800" dirty="0" smtClean="0"/>
              <a:t>유효 문서형식을 나타내는 </a:t>
            </a:r>
            <a:r>
              <a:rPr lang="ko-KR" altLang="en-US" sz="1800" dirty="0" err="1" smtClean="0"/>
              <a:t>짧은문장</a:t>
            </a:r>
            <a:endParaRPr lang="en-US" altLang="ko-KR" sz="1800" dirty="0" smtClean="0"/>
          </a:p>
          <a:p>
            <a:pPr algn="l"/>
            <a:r>
              <a:rPr lang="en-US" altLang="ko-KR" sz="1800" u="sng" dirty="0"/>
              <a:t>&lt;</a:t>
            </a:r>
            <a:r>
              <a:rPr lang="en-US" altLang="ko-KR" sz="1800" u="sng" dirty="0" err="1" smtClean="0"/>
              <a:t>htmI</a:t>
            </a:r>
            <a:r>
              <a:rPr lang="en-US" altLang="ko-KR" sz="1800" u="sng" dirty="0" smtClean="0"/>
              <a:t>&gt;</a:t>
            </a:r>
            <a:r>
              <a:rPr lang="ko-KR" altLang="en-US" sz="1800" dirty="0" smtClean="0"/>
              <a:t> 전체페이지 포함하며 기본요소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&lt;head&gt;</a:t>
            </a:r>
            <a:r>
              <a:rPr lang="ko-KR" altLang="en-US" sz="1800" dirty="0" smtClean="0"/>
              <a:t>홈페이지 이용자한텐 안보이지만 검색 결과에 따른 키워드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홈페이지 설명</a:t>
            </a:r>
            <a:r>
              <a:rPr lang="en-US" altLang="ko-KR" sz="1800" dirty="0" smtClean="0"/>
              <a:t>,HTML </a:t>
            </a:r>
            <a:r>
              <a:rPr lang="ko-KR" altLang="en-US" sz="1800" dirty="0" smtClean="0"/>
              <a:t>내용을 담고 있음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&lt;p&gt;</a:t>
            </a:r>
            <a:r>
              <a:rPr lang="ko-KR" altLang="en-US" sz="1800" dirty="0" smtClean="0"/>
              <a:t>단락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&lt;</a:t>
            </a:r>
            <a:r>
              <a:rPr lang="en-US" altLang="ko-KR" sz="1800" dirty="0" err="1" smtClean="0"/>
              <a:t>br</a:t>
            </a:r>
            <a:r>
              <a:rPr lang="en-US" altLang="ko-KR" sz="1800" dirty="0" smtClean="0"/>
              <a:t>&gt;</a:t>
            </a:r>
            <a:r>
              <a:rPr lang="ko-KR" altLang="en-US" sz="1800" dirty="0" err="1" smtClean="0"/>
              <a:t>줄바꿈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&lt;</a:t>
            </a:r>
            <a:r>
              <a:rPr lang="en-US" altLang="ko-KR" sz="1800" dirty="0" err="1" smtClean="0"/>
              <a:t>img</a:t>
            </a:r>
            <a:r>
              <a:rPr lang="en-US" altLang="ko-KR" sz="1800" dirty="0" smtClean="0"/>
              <a:t>&gt;</a:t>
            </a:r>
            <a:r>
              <a:rPr lang="ko-KR" altLang="en-US" sz="1800" dirty="0" smtClean="0"/>
              <a:t>이미지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&lt;table&gt;</a:t>
            </a:r>
            <a:r>
              <a:rPr lang="ko-KR" altLang="en-US" sz="1800" dirty="0" smtClean="0"/>
              <a:t>표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 </a:t>
            </a:r>
            <a:r>
              <a:rPr lang="en-US" altLang="ko-KR" sz="1800" dirty="0" smtClean="0"/>
              <a:t>&lt;form&gt;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입력양식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&lt;;&gt;</a:t>
            </a:r>
            <a:r>
              <a:rPr lang="ko-KR" altLang="en-US" sz="1800" dirty="0" smtClean="0"/>
              <a:t>마침</a:t>
            </a:r>
            <a:r>
              <a:rPr lang="ko-KR" altLang="en-US" sz="1800" dirty="0"/>
              <a:t>표</a:t>
            </a:r>
            <a:endParaRPr lang="en-US" altLang="ko-KR" sz="1800" dirty="0"/>
          </a:p>
          <a:p>
            <a:pPr algn="l"/>
            <a:r>
              <a:rPr lang="ko-KR" altLang="en-US" sz="1800" dirty="0"/>
              <a:t>한글이 깨지면 어떻게 해야 하나요</a:t>
            </a:r>
            <a:r>
              <a:rPr lang="en-US" altLang="ko-KR" sz="1800" dirty="0" smtClean="0"/>
              <a:t>?</a:t>
            </a:r>
          </a:p>
          <a:p>
            <a:pPr algn="l"/>
            <a:r>
              <a:rPr lang="en-US" altLang="ko-KR" sz="1800" dirty="0"/>
              <a:t>&lt;meta charset="utf-8"&gt;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추가</a:t>
            </a:r>
            <a:endParaRPr lang="en-US" altLang="ko-KR" sz="1800" dirty="0"/>
          </a:p>
          <a:p>
            <a:pPr algn="l"/>
            <a:r>
              <a:rPr lang="ko-KR" altLang="en-US" sz="1800" dirty="0" smtClean="0"/>
              <a:t>파일을</a:t>
            </a:r>
            <a:r>
              <a:rPr lang="ko-KR" altLang="en-US" sz="1800" dirty="0"/>
              <a:t> 저장하면 </a:t>
            </a:r>
            <a:r>
              <a:rPr lang="en-US" altLang="ko-KR" sz="1800" dirty="0"/>
              <a:t>UTF-8</a:t>
            </a:r>
            <a:r>
              <a:rPr lang="ko-KR" altLang="en-US" sz="1800" dirty="0"/>
              <a:t>로 저장이 </a:t>
            </a:r>
            <a:r>
              <a:rPr lang="ko-KR" altLang="en-US" sz="1800" dirty="0" smtClean="0"/>
              <a:t>됨</a:t>
            </a:r>
            <a:endParaRPr lang="en-US" altLang="ko-KR" sz="1800" dirty="0"/>
          </a:p>
          <a:p>
            <a:pPr algn="l"/>
            <a:r>
              <a:rPr lang="ko-KR" altLang="en-US" sz="1800" dirty="0" smtClean="0"/>
              <a:t>그럼 </a:t>
            </a:r>
            <a:r>
              <a:rPr lang="en-US" altLang="ko-KR" sz="1800" dirty="0"/>
              <a:t>UTF-8</a:t>
            </a:r>
            <a:r>
              <a:rPr lang="ko-KR" altLang="en-US" sz="1800" dirty="0"/>
              <a:t>로 페이지를 열라고 해줘야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그걸 브라우저에게 알려주는 코드가 </a:t>
            </a:r>
            <a:r>
              <a:rPr lang="en-US" altLang="ko-KR" sz="1800" dirty="0"/>
              <a:t>&lt;meta charset="</a:t>
            </a:r>
            <a:r>
              <a:rPr lang="en-US" altLang="ko-KR" sz="1800" dirty="0" smtClean="0"/>
              <a:t>utf-8“&gt;</a:t>
            </a:r>
          </a:p>
          <a:p>
            <a:pPr algn="l"/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08126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1917" b="11111"/>
          <a:stretch/>
        </p:blipFill>
        <p:spPr bwMode="auto">
          <a:xfrm>
            <a:off x="91440" y="1026160"/>
            <a:ext cx="11958320" cy="552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r="30750" b="11408"/>
          <a:stretch/>
        </p:blipFill>
        <p:spPr bwMode="auto">
          <a:xfrm>
            <a:off x="1869440" y="1239520"/>
            <a:ext cx="8442960" cy="541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2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Wallet &amp;HTML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5758774"/>
            <a:ext cx="12192000" cy="1099225"/>
          </a:xfrm>
        </p:spPr>
        <p:txBody>
          <a:bodyPr/>
          <a:lstStyle/>
          <a:p>
            <a:r>
              <a:rPr lang="ko-KR" altLang="en-US" sz="1600" dirty="0" smtClean="0"/>
              <a:t>김승규님 감사해요</a:t>
            </a:r>
            <a:endParaRPr lang="ko-KR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3" t="14043" r="23564" b="19433"/>
          <a:stretch/>
        </p:blipFill>
        <p:spPr bwMode="auto">
          <a:xfrm>
            <a:off x="2597283" y="1352142"/>
            <a:ext cx="6721813" cy="456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50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ko-KR" altLang="en-US" sz="1800" dirty="0" smtClean="0"/>
              <a:t>현 </a:t>
            </a:r>
            <a:r>
              <a:rPr lang="ko-KR" altLang="en-US" sz="1800" dirty="0" err="1" smtClean="0"/>
              <a:t>이더리움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&gt; </a:t>
            </a:r>
            <a:r>
              <a:rPr lang="ko-KR" altLang="en-US" sz="1800" dirty="0" err="1" smtClean="0"/>
              <a:t>이더리움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2.0 </a:t>
            </a:r>
            <a:r>
              <a:rPr lang="ko-KR" altLang="en-US" sz="1800" dirty="0" smtClean="0"/>
              <a:t>전환예정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ko-KR" altLang="en-US" sz="1800" dirty="0" err="1" smtClean="0"/>
              <a:t>이더리움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Context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이해해야함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ko-KR" altLang="en-US" sz="1800" dirty="0" smtClean="0"/>
              <a:t>▶ 내년 초 버전</a:t>
            </a:r>
            <a:r>
              <a:rPr lang="en-US" altLang="ko-KR" sz="1800" dirty="0" smtClean="0"/>
              <a:t>0 </a:t>
            </a:r>
            <a:r>
              <a:rPr lang="ko-KR" altLang="en-US" sz="1800" dirty="0" err="1" smtClean="0"/>
              <a:t>하이브리드</a:t>
            </a:r>
            <a:r>
              <a:rPr lang="ko-KR" altLang="en-US" sz="1800" dirty="0" smtClean="0"/>
              <a:t> 방식</a:t>
            </a:r>
            <a:r>
              <a:rPr lang="en-US" altLang="ko-KR" sz="1800" dirty="0" smtClean="0"/>
              <a:t>(POS,POW)</a:t>
            </a:r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마지막 </a:t>
            </a:r>
            <a:r>
              <a:rPr lang="en-US" altLang="ko-KR" sz="1800" dirty="0" smtClean="0"/>
              <a:t>POS </a:t>
            </a:r>
            <a:r>
              <a:rPr lang="ko-KR" altLang="en-US" sz="1800" dirty="0" smtClean="0"/>
              <a:t>전환 됨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err="1" smtClean="0"/>
              <a:t>채굴자</a:t>
            </a:r>
            <a:r>
              <a:rPr lang="en-US" altLang="ko-KR" sz="1800" dirty="0" smtClean="0"/>
              <a:t>&gt;</a:t>
            </a:r>
            <a:r>
              <a:rPr lang="ko-KR" altLang="en-US" sz="1800" dirty="0" err="1" smtClean="0"/>
              <a:t>검증자</a:t>
            </a:r>
            <a:r>
              <a:rPr lang="ko-KR" altLang="en-US" sz="1800" dirty="0" smtClean="0"/>
              <a:t> 전환 됨</a:t>
            </a:r>
            <a:endParaRPr lang="en-US" altLang="ko-KR" sz="1800" dirty="0" smtClean="0"/>
          </a:p>
          <a:p>
            <a:pPr algn="l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481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AWS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5811520" cy="5614251"/>
          </a:xfrm>
        </p:spPr>
        <p:txBody>
          <a:bodyPr/>
          <a:lstStyle/>
          <a:p>
            <a:r>
              <a:rPr lang="ko-KR" altLang="en-US" sz="1800" dirty="0"/>
              <a:t>아마존 </a:t>
            </a:r>
            <a:r>
              <a:rPr lang="ko-KR" altLang="en-US" sz="1800" dirty="0" err="1" smtClean="0"/>
              <a:t>웹서비스</a:t>
            </a:r>
            <a:endParaRPr lang="en-US" altLang="ko-KR" sz="1800" dirty="0" smtClean="0"/>
          </a:p>
          <a:p>
            <a:r>
              <a:rPr lang="en-US" altLang="ko-KR" sz="1800" dirty="0"/>
              <a:t>EC2(Elastic Compute Cloud)</a:t>
            </a:r>
            <a:r>
              <a:rPr lang="ko-KR" altLang="en-US" sz="1800" dirty="0"/>
              <a:t>는 독립된 컴퓨터를 임대해주는 </a:t>
            </a:r>
            <a:r>
              <a:rPr lang="ko-KR" altLang="en-US" sz="1800" dirty="0" smtClean="0"/>
              <a:t>서비스</a:t>
            </a:r>
            <a:endParaRPr lang="en-US" altLang="ko-KR" sz="1800" dirty="0" smtClean="0"/>
          </a:p>
          <a:p>
            <a:r>
              <a:rPr lang="en-US" altLang="ko-KR" sz="1800" dirty="0"/>
              <a:t>[</a:t>
            </a:r>
            <a:r>
              <a:rPr lang="ko-KR" altLang="en-US" sz="1800" dirty="0"/>
              <a:t>서비스</a:t>
            </a:r>
            <a:r>
              <a:rPr lang="en-US" altLang="ko-KR" sz="1800" dirty="0"/>
              <a:t>] → [EC2]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r>
              <a:rPr lang="ko-KR" altLang="en-US" sz="1800" dirty="0" err="1"/>
              <a:t>인스턴스</a:t>
            </a:r>
            <a:r>
              <a:rPr lang="ko-KR" altLang="en-US" sz="1800" dirty="0"/>
              <a:t> 시작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8444" r="18084" b="10222"/>
          <a:stretch/>
        </p:blipFill>
        <p:spPr bwMode="auto">
          <a:xfrm>
            <a:off x="5476240" y="1735909"/>
            <a:ext cx="6715760" cy="384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24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aws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12192000" cy="2063331"/>
          </a:xfrm>
        </p:spPr>
        <p:txBody>
          <a:bodyPr/>
          <a:lstStyle/>
          <a:p>
            <a:r>
              <a:rPr lang="en-US" altLang="ko-KR" sz="1800" dirty="0"/>
              <a:t>Ec2-</a:t>
            </a:r>
            <a:r>
              <a:rPr lang="ko-KR" altLang="en-US" sz="1800" dirty="0"/>
              <a:t>인스턴트 시작</a:t>
            </a:r>
            <a:r>
              <a:rPr lang="en-US" altLang="ko-KR" sz="1800" dirty="0"/>
              <a:t>-</a:t>
            </a:r>
            <a:r>
              <a:rPr lang="ko-KR" altLang="en-US" sz="1800" dirty="0"/>
              <a:t>단계 </a:t>
            </a:r>
            <a:r>
              <a:rPr lang="en-US" altLang="ko-KR" sz="1800" dirty="0"/>
              <a:t>1 </a:t>
            </a:r>
            <a:r>
              <a:rPr lang="en-US" altLang="ko-KR" sz="1800" dirty="0" err="1"/>
              <a:t>ubuntu</a:t>
            </a:r>
            <a:r>
              <a:rPr lang="en-US" altLang="ko-KR" sz="1800" dirty="0"/>
              <a:t> server </a:t>
            </a:r>
            <a:endParaRPr lang="en-US" altLang="ko-KR" sz="1800" dirty="0" smtClean="0"/>
          </a:p>
          <a:p>
            <a:r>
              <a:rPr lang="en-US" altLang="ko-KR" sz="1800" dirty="0" smtClean="0"/>
              <a:t>18.04 </a:t>
            </a:r>
            <a:r>
              <a:rPr lang="en-US" altLang="ko-KR" sz="1800" dirty="0"/>
              <a:t>LTS </a:t>
            </a:r>
            <a:r>
              <a:rPr lang="ko-KR" altLang="en-US" sz="1800" dirty="0" smtClean="0"/>
              <a:t>선택</a:t>
            </a:r>
            <a:endParaRPr lang="en-US" altLang="ko-KR" sz="1800" dirty="0" smtClean="0"/>
          </a:p>
          <a:p>
            <a:r>
              <a:rPr lang="ko-KR" altLang="en-US" sz="1800" dirty="0" err="1"/>
              <a:t>우분투</a:t>
            </a:r>
            <a:r>
              <a:rPr lang="ko-KR" altLang="en-US" sz="1800" dirty="0"/>
              <a:t> 클릭</a:t>
            </a:r>
            <a:r>
              <a:rPr lang="ko-KR" altLang="en-US" sz="1800" dirty="0" smtClean="0"/>
              <a:t> 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E0B32B1-A996-41BB-96F1-64899A8BA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21333" r="5078" b="39723"/>
          <a:stretch/>
        </p:blipFill>
        <p:spPr>
          <a:xfrm>
            <a:off x="397338" y="3648221"/>
            <a:ext cx="11439525" cy="267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12192000" cy="2901531"/>
          </a:xfrm>
        </p:spPr>
        <p:txBody>
          <a:bodyPr/>
          <a:lstStyle/>
          <a:p>
            <a:r>
              <a:rPr lang="en-US" altLang="ko-KR" sz="1800" dirty="0"/>
              <a:t>T2.medium </a:t>
            </a:r>
            <a:r>
              <a:rPr lang="ko-KR" altLang="en-US" sz="1800" dirty="0"/>
              <a:t>선택</a:t>
            </a:r>
            <a:r>
              <a:rPr lang="en-US" altLang="ko-KR" sz="1800" dirty="0"/>
              <a:t>-</a:t>
            </a:r>
            <a:r>
              <a:rPr lang="ko-KR" altLang="en-US" sz="1800" dirty="0"/>
              <a:t>다음</a:t>
            </a:r>
            <a:r>
              <a:rPr lang="en-US" altLang="ko-KR" sz="1800" dirty="0"/>
              <a:t>:</a:t>
            </a:r>
            <a:r>
              <a:rPr lang="ko-KR" altLang="en-US" sz="1800" dirty="0"/>
              <a:t>세부정보 구성 클릭</a:t>
            </a:r>
            <a:endParaRPr lang="en-US" altLang="ko-KR" sz="1800" dirty="0"/>
          </a:p>
          <a:p>
            <a:r>
              <a:rPr lang="ko-KR" altLang="en-US" sz="1800" dirty="0"/>
              <a:t>단계 </a:t>
            </a:r>
            <a:r>
              <a:rPr lang="en-US" altLang="ko-KR" sz="1800" dirty="0"/>
              <a:t>3,4,5 </a:t>
            </a:r>
            <a:r>
              <a:rPr lang="ko-KR" altLang="en-US" sz="1800" dirty="0"/>
              <a:t>다음</a:t>
            </a:r>
            <a:endParaRPr lang="en-US" altLang="ko-KR" sz="1800" dirty="0"/>
          </a:p>
          <a:p>
            <a:r>
              <a:rPr lang="ko-KR" altLang="en-US" sz="1800" dirty="0"/>
              <a:t>단계 </a:t>
            </a:r>
            <a:r>
              <a:rPr lang="en-US" altLang="ko-KR" sz="1800" dirty="0"/>
              <a:t>6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E710531-C52D-4603-AA05-589C613D7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1" b="17777"/>
          <a:stretch/>
        </p:blipFill>
        <p:spPr>
          <a:xfrm>
            <a:off x="579120" y="3073550"/>
            <a:ext cx="11033760" cy="34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12192000" cy="2810091"/>
          </a:xfrm>
        </p:spPr>
        <p:txBody>
          <a:bodyPr/>
          <a:lstStyle/>
          <a:p>
            <a:r>
              <a:rPr lang="ko-KR" altLang="en-US" sz="1800" dirty="0"/>
              <a:t>규칙 추가</a:t>
            </a:r>
            <a:r>
              <a:rPr lang="en-US" altLang="ko-KR" sz="1800" dirty="0"/>
              <a:t>-</a:t>
            </a:r>
            <a:r>
              <a:rPr lang="ko-KR" altLang="en-US" sz="1800" dirty="0"/>
              <a:t>포트 </a:t>
            </a:r>
            <a:r>
              <a:rPr lang="en-US" altLang="ko-KR" sz="1800" dirty="0"/>
              <a:t>8545,30303 </a:t>
            </a:r>
            <a:r>
              <a:rPr lang="ko-KR" altLang="en-US" sz="1800" dirty="0"/>
              <a:t>추가</a:t>
            </a:r>
            <a:r>
              <a:rPr lang="en-US" altLang="ko-KR" sz="1800" dirty="0"/>
              <a:t>-</a:t>
            </a:r>
            <a:r>
              <a:rPr lang="ko-KR" altLang="en-US" sz="1800" dirty="0" err="1"/>
              <a:t>검토및시작</a:t>
            </a:r>
            <a:endParaRPr lang="en-US" altLang="ko-KR" sz="1800" dirty="0"/>
          </a:p>
          <a:p>
            <a:r>
              <a:rPr lang="ko-KR" altLang="en-US" sz="1800" dirty="0"/>
              <a:t>어떤 </a:t>
            </a:r>
            <a:r>
              <a:rPr lang="en-US" altLang="ko-KR" sz="1800" dirty="0"/>
              <a:t>IP </a:t>
            </a:r>
            <a:r>
              <a:rPr lang="ko-KR" altLang="en-US" sz="1800" dirty="0"/>
              <a:t>같은 것들을 설정할 것인가</a:t>
            </a:r>
            <a:endParaRPr lang="en-US" altLang="ko-KR" sz="1800" dirty="0" smtClean="0"/>
          </a:p>
          <a:p>
            <a:r>
              <a:rPr lang="ko-KR" altLang="en-US" sz="1800" dirty="0" smtClean="0"/>
              <a:t>단계 </a:t>
            </a:r>
            <a:r>
              <a:rPr lang="en-US" altLang="ko-KR" sz="1800" dirty="0"/>
              <a:t>7-</a:t>
            </a:r>
            <a:r>
              <a:rPr lang="ko-KR" altLang="en-US" sz="1800" dirty="0"/>
              <a:t>시작하기</a:t>
            </a:r>
            <a:r>
              <a:rPr lang="en-US" altLang="ko-KR" sz="1800" dirty="0"/>
              <a:t>-</a:t>
            </a:r>
            <a:r>
              <a:rPr lang="ko-KR" altLang="en-US" sz="1800" dirty="0" err="1"/>
              <a:t>새키페어생성</a:t>
            </a:r>
            <a:endParaRPr lang="ko-KR" altLang="en-US" sz="18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D597E7C-944C-4DDB-AC3E-E5279C118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1" b="18194"/>
          <a:stretch/>
        </p:blipFill>
        <p:spPr>
          <a:xfrm>
            <a:off x="579120" y="2953098"/>
            <a:ext cx="11003280" cy="34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12192000" cy="1926171"/>
          </a:xfrm>
        </p:spPr>
        <p:txBody>
          <a:bodyPr/>
          <a:lstStyle/>
          <a:p>
            <a:r>
              <a:rPr lang="ko-KR" altLang="en-US" sz="1800" dirty="0" err="1"/>
              <a:t>키페어</a:t>
            </a:r>
            <a:r>
              <a:rPr lang="ko-KR" altLang="en-US" sz="1800" dirty="0"/>
              <a:t> 다운로드</a:t>
            </a:r>
            <a:r>
              <a:rPr lang="en-US" altLang="ko-KR" sz="1800" dirty="0"/>
              <a:t>-</a:t>
            </a:r>
            <a:r>
              <a:rPr lang="ko-KR" altLang="en-US" sz="1800" dirty="0"/>
              <a:t>인스턴트 시작</a:t>
            </a:r>
            <a:endParaRPr lang="en-US" altLang="ko-KR" sz="1800" dirty="0"/>
          </a:p>
          <a:p>
            <a:r>
              <a:rPr lang="ko-KR" altLang="en-US" sz="1800" dirty="0"/>
              <a:t>인스턴트 보기</a:t>
            </a:r>
            <a:endParaRPr lang="en-US" altLang="ko-KR" sz="1800" dirty="0"/>
          </a:p>
          <a:p>
            <a:r>
              <a:rPr lang="en-US" altLang="ko-KR" sz="1800" dirty="0" err="1"/>
              <a:t>Ip</a:t>
            </a:r>
            <a:r>
              <a:rPr lang="ko-KR" altLang="en-US" sz="1800" dirty="0"/>
              <a:t>주소 복사</a:t>
            </a:r>
            <a:endParaRPr lang="en-US" altLang="ko-KR" sz="1800" dirty="0"/>
          </a:p>
          <a:p>
            <a:r>
              <a:rPr lang="en-US" altLang="ko-KR" sz="1800" dirty="0"/>
              <a:t>IPv4 </a:t>
            </a:r>
            <a:r>
              <a:rPr lang="ko-KR" altLang="en-US" sz="1800" dirty="0" err="1"/>
              <a:t>퍼블릭</a:t>
            </a:r>
            <a:r>
              <a:rPr lang="ko-KR" altLang="en-US" sz="1800" dirty="0"/>
              <a:t> </a:t>
            </a:r>
            <a:r>
              <a:rPr lang="en-US" altLang="ko-KR" sz="1800" dirty="0"/>
              <a:t>IP-3.16.207.253</a:t>
            </a:r>
          </a:p>
          <a:p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4B17E02-8F56-4062-BA18-C9323F8A6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38" r="21260" b="32297"/>
          <a:stretch/>
        </p:blipFill>
        <p:spPr>
          <a:xfrm>
            <a:off x="720245" y="3233644"/>
            <a:ext cx="5634836" cy="316693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0" t="30667" r="30250" b="21777"/>
          <a:stretch/>
        </p:blipFill>
        <p:spPr bwMode="auto">
          <a:xfrm>
            <a:off x="6808176" y="3261360"/>
            <a:ext cx="4785360" cy="326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55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=""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1099644"/>
            <a:chOff x="1848112" y="1575921"/>
            <a:chExt cx="5383988" cy="1099644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P2P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83988" cy="1099644"/>
            <a:chOff x="1848112" y="1575921"/>
            <a:chExt cx="5383988" cy="109964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7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차산업이란</a:t>
              </a:r>
              <a:r>
                <a:rPr lang="en-US" altLang="ko-KR" sz="2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83988" cy="1099644"/>
            <a:chOff x="1848112" y="1575921"/>
            <a:chExt cx="5383988" cy="1099644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스마트 </a:t>
              </a:r>
              <a:r>
                <a:rPr lang="ko-KR" altLang="en-US" sz="27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컨트랙트</a:t>
              </a:r>
              <a:r>
                <a:rPr lang="ko-KR" altLang="en-US" sz="2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실습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383988" cy="1099644"/>
            <a:chOff x="1848112" y="1575921"/>
            <a:chExt cx="5383988" cy="1099644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나의 견해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=""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12192000" cy="1240371"/>
          </a:xfrm>
        </p:spPr>
        <p:txBody>
          <a:bodyPr/>
          <a:lstStyle/>
          <a:p>
            <a:r>
              <a:rPr lang="en-US" altLang="ko-KR" sz="1800" dirty="0"/>
              <a:t>Save private key</a:t>
            </a:r>
          </a:p>
          <a:p>
            <a:r>
              <a:rPr lang="ko-KR" altLang="en-US" sz="1800" dirty="0"/>
              <a:t>바탕화면에 </a:t>
            </a:r>
            <a:r>
              <a:rPr lang="en-US" altLang="ko-KR" sz="1800" dirty="0" err="1"/>
              <a:t>ppk</a:t>
            </a:r>
            <a:r>
              <a:rPr lang="ko-KR" altLang="en-US" sz="1800" dirty="0"/>
              <a:t>파일 </a:t>
            </a:r>
            <a:r>
              <a:rPr lang="ko-KR" altLang="en-US" sz="1800" dirty="0" err="1"/>
              <a:t>프라이빗키</a:t>
            </a:r>
            <a:r>
              <a:rPr lang="ko-KR" altLang="en-US" sz="1800" dirty="0"/>
              <a:t> 저장</a:t>
            </a:r>
            <a:r>
              <a:rPr lang="en-US" altLang="ko-KR" sz="1800" dirty="0"/>
              <a:t> </a:t>
            </a:r>
            <a:endParaRPr lang="ko-KR" altLang="en-US" sz="18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69BCD90-AD3A-4A43-958E-42529FD9A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3" t="18222" b="13056"/>
          <a:stretch/>
        </p:blipFill>
        <p:spPr>
          <a:xfrm>
            <a:off x="1207770" y="2616200"/>
            <a:ext cx="4810125" cy="387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0EEEEFA-D560-4C74-B939-BD543219E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06" t="7703" r="5469" b="27362"/>
          <a:stretch/>
        </p:blipFill>
        <p:spPr>
          <a:xfrm>
            <a:off x="6537960" y="2616200"/>
            <a:ext cx="3977640" cy="39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3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Puttygen</a:t>
            </a:r>
            <a:r>
              <a:rPr lang="en-US" altLang="ko-KR" dirty="0"/>
              <a:t>-</a:t>
            </a:r>
            <a:r>
              <a:rPr lang="ko-KR" altLang="en-US" dirty="0" err="1"/>
              <a:t>프라이빗키생성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12192000" cy="1697571"/>
          </a:xfrm>
        </p:spPr>
        <p:txBody>
          <a:bodyPr/>
          <a:lstStyle/>
          <a:p>
            <a:r>
              <a:rPr lang="en-US" altLang="ko-KR" sz="1800" dirty="0"/>
              <a:t>Load-all files-</a:t>
            </a:r>
            <a:r>
              <a:rPr lang="en-US" altLang="ko-KR" sz="1800" dirty="0" err="1"/>
              <a:t>pem</a:t>
            </a:r>
            <a:r>
              <a:rPr lang="en-US" altLang="ko-KR" sz="1800" dirty="0"/>
              <a:t> </a:t>
            </a:r>
            <a:r>
              <a:rPr lang="ko-KR" altLang="en-US" sz="1800" dirty="0" err="1"/>
              <a:t>퍼블릭키</a:t>
            </a:r>
            <a:r>
              <a:rPr lang="ko-KR" altLang="en-US" sz="1800" dirty="0"/>
              <a:t> 열기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B2EAFD3-9553-4893-9FED-E27CE8157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03" t="30666" b="13750"/>
          <a:stretch/>
        </p:blipFill>
        <p:spPr>
          <a:xfrm>
            <a:off x="247649" y="2365058"/>
            <a:ext cx="6010275" cy="3811905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="" xmlns:a16="http://schemas.microsoft.com/office/drawing/2014/main" id="{7298C64C-6613-4275-A473-19E0130F7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31" t="14082" b="13462"/>
          <a:stretch/>
        </p:blipFill>
        <p:spPr>
          <a:xfrm>
            <a:off x="6726356" y="2365058"/>
            <a:ext cx="4642684" cy="38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Putty</a:t>
            </a:r>
            <a:r>
              <a:rPr lang="ko-KR" altLang="en-US" dirty="0"/>
              <a:t> 실행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12192000" cy="2962491"/>
          </a:xfrm>
        </p:spPr>
        <p:txBody>
          <a:bodyPr/>
          <a:lstStyle/>
          <a:p>
            <a:pPr algn="l"/>
            <a:r>
              <a:rPr lang="en-US" altLang="ko-KR" sz="1800" dirty="0" err="1"/>
              <a:t>Ip</a:t>
            </a:r>
            <a:r>
              <a:rPr lang="ko-KR" altLang="en-US" sz="1800" dirty="0"/>
              <a:t>주소 입력하고 키 </a:t>
            </a:r>
            <a:r>
              <a:rPr lang="en-US" altLang="ko-KR" sz="1800" dirty="0"/>
              <a:t>session </a:t>
            </a:r>
            <a:r>
              <a:rPr lang="ko-KR" altLang="en-US" sz="1800" dirty="0"/>
              <a:t>만들어서 </a:t>
            </a:r>
            <a:endParaRPr lang="en-US" altLang="ko-KR" sz="1800" dirty="0"/>
          </a:p>
          <a:p>
            <a:pPr algn="l"/>
            <a:r>
              <a:rPr lang="en-US" altLang="ko-KR" sz="1800" dirty="0"/>
              <a:t>Save</a:t>
            </a:r>
          </a:p>
          <a:p>
            <a:pPr algn="l"/>
            <a:r>
              <a:rPr lang="en-US" altLang="ko-KR" sz="1800" dirty="0" err="1"/>
              <a:t>Ssh-auth</a:t>
            </a:r>
            <a:endParaRPr lang="en-US" altLang="ko-KR" sz="1800" dirty="0"/>
          </a:p>
          <a:p>
            <a:pPr algn="l"/>
            <a:r>
              <a:rPr lang="en-US" altLang="ko-KR" sz="1800" dirty="0"/>
              <a:t>Browse</a:t>
            </a:r>
          </a:p>
          <a:p>
            <a:pPr algn="l"/>
            <a:r>
              <a:rPr lang="en-US" altLang="ko-KR" sz="1800" dirty="0" err="1"/>
              <a:t>Ppk</a:t>
            </a:r>
            <a:r>
              <a:rPr lang="ko-KR" altLang="en-US" sz="1800" dirty="0"/>
              <a:t>파일열기</a:t>
            </a:r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795C09B-1D9F-4B14-8215-D969C1ABC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7" t="20277" r="33438" b="18612"/>
          <a:stretch/>
        </p:blipFill>
        <p:spPr>
          <a:xfrm>
            <a:off x="2789870" y="2486025"/>
            <a:ext cx="4086225" cy="4191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CE7C471-CD36-4906-9150-9D4A7AB55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2" t="19022" r="33203" b="18924"/>
          <a:stretch/>
        </p:blipFill>
        <p:spPr>
          <a:xfrm>
            <a:off x="7372347" y="2486025"/>
            <a:ext cx="4191001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12192000" cy="2764371"/>
          </a:xfrm>
        </p:spPr>
        <p:txBody>
          <a:bodyPr/>
          <a:lstStyle/>
          <a:p>
            <a:pPr algn="l"/>
            <a:r>
              <a:rPr lang="en-US" altLang="ko-KR" sz="1800" dirty="0"/>
              <a:t>Open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algn="l"/>
            <a:r>
              <a:rPr lang="en-US" altLang="ko-KR" sz="1800" dirty="0"/>
              <a:t>Putty</a:t>
            </a:r>
            <a:r>
              <a:rPr lang="ko-KR" altLang="en-US" sz="1800" dirty="0"/>
              <a:t> </a:t>
            </a:r>
            <a:r>
              <a:rPr lang="en-US" altLang="ko-KR" sz="1800" dirty="0"/>
              <a:t>console </a:t>
            </a:r>
            <a:r>
              <a:rPr lang="ko-KR" altLang="en-US" sz="1800" dirty="0" err="1"/>
              <a:t>창뜬다</a:t>
            </a:r>
            <a:endParaRPr lang="en-US" altLang="ko-KR" sz="1800" dirty="0"/>
          </a:p>
          <a:p>
            <a:pPr algn="l"/>
            <a:r>
              <a:rPr lang="en-US" altLang="ko-KR" sz="1800" dirty="0"/>
              <a:t>Ubuntu</a:t>
            </a:r>
            <a:r>
              <a:rPr lang="ko-KR" altLang="en-US" sz="1800" dirty="0"/>
              <a:t> 입력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CBAD60C-0FA2-4B6F-B44F-612495734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16890" r="18515" b="18610"/>
          <a:stretch/>
        </p:blipFill>
        <p:spPr>
          <a:xfrm>
            <a:off x="1548765" y="3199992"/>
            <a:ext cx="4410074" cy="3351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A104B1D-0A40-401A-A09E-3BA160B3B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8" t="19260" r="33203" b="19305"/>
          <a:stretch/>
        </p:blipFill>
        <p:spPr>
          <a:xfrm>
            <a:off x="6505573" y="1744996"/>
            <a:ext cx="3333752" cy="3366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E54C9A-2A57-4B12-9970-65E9C13AE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09" t="19444" r="48438" b="68889"/>
          <a:stretch/>
        </p:blipFill>
        <p:spPr>
          <a:xfrm>
            <a:off x="6096000" y="5289129"/>
            <a:ext cx="3743325" cy="126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putty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ko-KR" sz="1800" dirty="0"/>
              <a:t>1.ubuntu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1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apt-get install software-properties-common</a:t>
            </a:r>
          </a:p>
          <a:p>
            <a:pPr algn="l"/>
            <a:r>
              <a:rPr lang="en-US" altLang="ko-KR" sz="1800" dirty="0"/>
              <a:t>2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add-apt-repository -y </a:t>
            </a:r>
            <a:r>
              <a:rPr lang="en-US" altLang="ko-KR" sz="1800" dirty="0" err="1"/>
              <a:t>ppa:ethereum</a:t>
            </a:r>
            <a:r>
              <a:rPr lang="en-US" altLang="ko-KR" sz="1800" dirty="0"/>
              <a:t>/</a:t>
            </a:r>
            <a:r>
              <a:rPr lang="en-US" altLang="ko-KR" sz="1800" dirty="0" err="1"/>
              <a:t>ethereum</a:t>
            </a:r>
            <a:endParaRPr lang="en-US" altLang="ko-KR" sz="1800" dirty="0"/>
          </a:p>
          <a:p>
            <a:pPr algn="l"/>
            <a:r>
              <a:rPr lang="en-US" altLang="ko-KR" sz="1800" dirty="0"/>
              <a:t>3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apt-get update</a:t>
            </a:r>
          </a:p>
          <a:p>
            <a:pPr algn="l"/>
            <a:r>
              <a:rPr lang="en-US" altLang="ko-KR" sz="1800" dirty="0"/>
              <a:t>4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apt-get install </a:t>
            </a:r>
            <a:r>
              <a:rPr lang="en-US" altLang="ko-KR" sz="1800" dirty="0" err="1"/>
              <a:t>ethereum</a:t>
            </a:r>
            <a:r>
              <a:rPr lang="ko-KR" altLang="en-US" sz="1800" dirty="0" err="1"/>
              <a:t>한줄씩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붙여넣고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엔터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algn="l"/>
            <a:r>
              <a:rPr lang="en-US" altLang="ko-KR" sz="1800" dirty="0"/>
              <a:t>y</a:t>
            </a:r>
          </a:p>
          <a:p>
            <a:pPr algn="l"/>
            <a:r>
              <a:rPr lang="en-US" altLang="ko-KR" sz="1800" dirty="0"/>
              <a:t>(</a:t>
            </a:r>
            <a:r>
              <a:rPr lang="ko-KR" altLang="en-US" sz="1800" dirty="0"/>
              <a:t>마우스 오른쪽 버튼이 </a:t>
            </a:r>
            <a:r>
              <a:rPr lang="ko-KR" altLang="en-US" sz="1800" dirty="0" err="1"/>
              <a:t>콘솔창에서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붙여넣기</a:t>
            </a:r>
            <a:r>
              <a:rPr lang="en-US" altLang="ko-KR" sz="1800" dirty="0"/>
              <a:t>)</a:t>
            </a:r>
          </a:p>
          <a:p>
            <a:pPr algn="l"/>
            <a:r>
              <a:rPr lang="en-US" altLang="ko-KR" sz="1800" dirty="0"/>
              <a:t>$ vi </a:t>
            </a:r>
            <a:r>
              <a:rPr lang="en-US" altLang="ko-KR" sz="1800" dirty="0" err="1"/>
              <a:t>genesis.json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엔터</a:t>
            </a:r>
            <a:r>
              <a:rPr lang="ko-KR" altLang="en-US" sz="1800" dirty="0"/>
              <a:t> </a:t>
            </a:r>
            <a:r>
              <a:rPr lang="en-US" altLang="ko-KR" sz="1800" dirty="0"/>
              <a:t>insert</a:t>
            </a:r>
          </a:p>
          <a:p>
            <a:pPr algn="l"/>
            <a:r>
              <a:rPr lang="ko-KR" altLang="en-US" sz="1800" dirty="0"/>
              <a:t>이 파일 안에 다음 화면의 </a:t>
            </a:r>
            <a:r>
              <a:rPr lang="en-US" altLang="ko-KR" sz="1800" dirty="0" err="1"/>
              <a:t>genesis.json</a:t>
            </a:r>
            <a:r>
              <a:rPr lang="en-US" altLang="ko-KR" sz="1800" dirty="0"/>
              <a:t> </a:t>
            </a:r>
            <a:r>
              <a:rPr lang="ko-KR" altLang="en-US" sz="1800" dirty="0"/>
              <a:t>파일 생성하는 소스 복사 </a:t>
            </a:r>
            <a:r>
              <a:rPr lang="ko-KR" altLang="en-US" sz="1800" dirty="0" err="1"/>
              <a:t>붙여넣기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엔터</a:t>
            </a:r>
            <a:r>
              <a:rPr lang="ko-KR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72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ko-KR" sz="1800" dirty="0" smtClean="0"/>
              <a:t>{</a:t>
            </a:r>
            <a:endParaRPr lang="en-US" altLang="ko-KR" sz="1800" dirty="0"/>
          </a:p>
          <a:p>
            <a:pPr algn="l"/>
            <a:r>
              <a:rPr lang="en-US" altLang="ko-KR" sz="1800" dirty="0"/>
              <a:t>"</a:t>
            </a:r>
            <a:r>
              <a:rPr lang="en-US" altLang="ko-KR" sz="1800" dirty="0" err="1"/>
              <a:t>config</a:t>
            </a:r>
            <a:r>
              <a:rPr lang="en-US" altLang="ko-KR" sz="1800" dirty="0"/>
              <a:t>": </a:t>
            </a:r>
            <a:r>
              <a:rPr lang="en-US" altLang="ko-KR" sz="1800" dirty="0" smtClean="0"/>
              <a:t>{</a:t>
            </a:r>
            <a:endParaRPr lang="en-US" altLang="ko-KR" sz="1800" dirty="0"/>
          </a:p>
          <a:p>
            <a:pPr algn="l"/>
            <a:r>
              <a:rPr lang="en-US" altLang="ko-KR" sz="1800" dirty="0"/>
              <a:t>"</a:t>
            </a:r>
            <a:r>
              <a:rPr lang="en-US" altLang="ko-KR" sz="1800" dirty="0" err="1"/>
              <a:t>chainId</a:t>
            </a:r>
            <a:r>
              <a:rPr lang="en-US" altLang="ko-KR" sz="1800" dirty="0"/>
              <a:t>": 15</a:t>
            </a:r>
            <a:r>
              <a:rPr lang="en-US" altLang="ko-KR" sz="1800" dirty="0" smtClean="0"/>
              <a:t>,</a:t>
            </a:r>
            <a:endParaRPr lang="en-US" altLang="ko-KR" sz="1800" dirty="0"/>
          </a:p>
          <a:p>
            <a:pPr algn="l"/>
            <a:r>
              <a:rPr lang="en-US" altLang="ko-KR" sz="1800" dirty="0"/>
              <a:t>"</a:t>
            </a:r>
            <a:r>
              <a:rPr lang="en-US" altLang="ko-KR" sz="1800" dirty="0" err="1"/>
              <a:t>homesteadBlock</a:t>
            </a:r>
            <a:r>
              <a:rPr lang="en-US" altLang="ko-KR" sz="1800" dirty="0"/>
              <a:t>": 0,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"</a:t>
            </a:r>
            <a:r>
              <a:rPr lang="en-US" altLang="ko-KR" sz="1800" dirty="0" smtClean="0"/>
              <a:t>eip15Block</a:t>
            </a:r>
            <a:r>
              <a:rPr lang="en-US" altLang="ko-KR" sz="1800" dirty="0"/>
              <a:t>": 15</a:t>
            </a:r>
            <a:r>
              <a:rPr lang="en-US" altLang="ko-KR" sz="1800" dirty="0" smtClean="0"/>
              <a:t>,</a:t>
            </a:r>
            <a:endParaRPr lang="en-US" altLang="ko-KR" sz="1800" dirty="0"/>
          </a:p>
          <a:p>
            <a:pPr algn="l"/>
            <a:r>
              <a:rPr lang="en-US" altLang="ko-KR" sz="1800" dirty="0"/>
              <a:t>"eip158Block": </a:t>
            </a:r>
            <a:r>
              <a:rPr lang="en-US" altLang="ko-KR" sz="1800" dirty="0" smtClean="0"/>
              <a:t>0</a:t>
            </a:r>
            <a:endParaRPr lang="en-US" altLang="ko-KR" sz="1800" dirty="0"/>
          </a:p>
          <a:p>
            <a:pPr algn="l"/>
            <a:r>
              <a:rPr lang="en-US" altLang="ko-KR" sz="1800" dirty="0" smtClean="0"/>
              <a:t>},</a:t>
            </a:r>
            <a:endParaRPr lang="en-US" altLang="ko-KR" sz="1800" dirty="0"/>
          </a:p>
          <a:p>
            <a:pPr algn="l"/>
            <a:r>
              <a:rPr lang="en-US" altLang="ko-KR" sz="1800" dirty="0"/>
              <a:t>"nonce": "0x0000000000000042</a:t>
            </a:r>
            <a:r>
              <a:rPr lang="en-US" altLang="ko-KR" sz="1800" dirty="0" smtClean="0"/>
              <a:t>",</a:t>
            </a:r>
            <a:endParaRPr lang="en-US" altLang="ko-KR" sz="1800" dirty="0"/>
          </a:p>
          <a:p>
            <a:pPr algn="l"/>
            <a:r>
              <a:rPr lang="en-US" altLang="ko-KR" sz="1800" dirty="0"/>
              <a:t>"</a:t>
            </a:r>
            <a:r>
              <a:rPr lang="en-US" altLang="ko-KR" sz="1800" dirty="0" err="1"/>
              <a:t>mixhash</a:t>
            </a:r>
            <a:r>
              <a:rPr lang="en-US" altLang="ko-KR" sz="1800" dirty="0"/>
              <a:t>": "0x0000000000000000000000000000000000000000000000000000000000000000</a:t>
            </a:r>
            <a:r>
              <a:rPr lang="en-US" altLang="ko-KR" sz="1800" dirty="0" smtClean="0"/>
              <a:t>",</a:t>
            </a:r>
            <a:endParaRPr lang="en-US" altLang="ko-KR" sz="1800" dirty="0"/>
          </a:p>
          <a:p>
            <a:pPr algn="l"/>
            <a:r>
              <a:rPr lang="en-US" altLang="ko-KR" sz="1800" dirty="0"/>
              <a:t>"difficulty": "0x200</a:t>
            </a:r>
            <a:r>
              <a:rPr lang="en-US" altLang="ko-KR" sz="1800" dirty="0" smtClean="0"/>
              <a:t>",</a:t>
            </a:r>
            <a:endParaRPr lang="en-US" altLang="ko-KR" sz="1800" dirty="0"/>
          </a:p>
          <a:p>
            <a:pPr algn="l"/>
            <a:r>
              <a:rPr lang="en-US" altLang="ko-KR" sz="1800" dirty="0"/>
              <a:t>"</a:t>
            </a:r>
            <a:r>
              <a:rPr lang="en-US" altLang="ko-KR" sz="1800" dirty="0" err="1"/>
              <a:t>alloc</a:t>
            </a:r>
            <a:r>
              <a:rPr lang="en-US" altLang="ko-KR" sz="1800" dirty="0"/>
              <a:t>": </a:t>
            </a:r>
            <a:r>
              <a:rPr lang="en-US" altLang="ko-KR" sz="1800" dirty="0" smtClean="0"/>
              <a:t>{},</a:t>
            </a:r>
            <a:endParaRPr lang="en-US" altLang="ko-KR" sz="1800" dirty="0"/>
          </a:p>
          <a:p>
            <a:pPr algn="l"/>
            <a:r>
              <a:rPr lang="en-US" altLang="ko-KR" sz="1800" dirty="0"/>
              <a:t>"</a:t>
            </a:r>
            <a:r>
              <a:rPr lang="en-US" altLang="ko-KR" sz="1800" dirty="0" err="1"/>
              <a:t>coinbase</a:t>
            </a:r>
            <a:r>
              <a:rPr lang="en-US" altLang="ko-KR" sz="1800" dirty="0"/>
              <a:t>": "0x0000000000000000000000000000000000000000</a:t>
            </a:r>
            <a:r>
              <a:rPr lang="en-US" altLang="ko-KR" sz="1800" dirty="0" smtClean="0"/>
              <a:t>",</a:t>
            </a:r>
            <a:endParaRPr lang="en-US" altLang="ko-KR" sz="1800" dirty="0"/>
          </a:p>
          <a:p>
            <a:pPr algn="l"/>
            <a:r>
              <a:rPr lang="en-US" altLang="ko-KR" sz="1800" dirty="0"/>
              <a:t>"timestamp": "0x00</a:t>
            </a:r>
            <a:r>
              <a:rPr lang="en-US" altLang="ko-KR" sz="1800" dirty="0" smtClean="0"/>
              <a:t>",</a:t>
            </a:r>
            <a:endParaRPr lang="en-US" altLang="ko-KR" sz="1800" dirty="0"/>
          </a:p>
          <a:p>
            <a:pPr algn="l"/>
            <a:r>
              <a:rPr lang="en-US" altLang="ko-KR" sz="1800" dirty="0"/>
              <a:t>"</a:t>
            </a:r>
            <a:r>
              <a:rPr lang="en-US" altLang="ko-KR" sz="1800" dirty="0" err="1"/>
              <a:t>parentHash</a:t>
            </a:r>
            <a:r>
              <a:rPr lang="en-US" altLang="ko-KR" sz="1800" dirty="0"/>
              <a:t>": "0x0000000000000000000000000000000000000000000000000000000000000000</a:t>
            </a:r>
            <a:r>
              <a:rPr lang="en-US" altLang="ko-KR" sz="1800" dirty="0" smtClean="0"/>
              <a:t>",</a:t>
            </a:r>
            <a:endParaRPr lang="en-US" altLang="ko-KR" sz="1800" dirty="0"/>
          </a:p>
          <a:p>
            <a:pPr algn="l"/>
            <a:r>
              <a:rPr lang="en-US" altLang="ko-KR" sz="1800" dirty="0"/>
              <a:t>"</a:t>
            </a:r>
            <a:r>
              <a:rPr lang="en-US" altLang="ko-KR" sz="1800" dirty="0" err="1"/>
              <a:t>gasLimit</a:t>
            </a:r>
            <a:r>
              <a:rPr lang="en-US" altLang="ko-KR" sz="1800" dirty="0"/>
              <a:t>": "0xffffffff"</a:t>
            </a:r>
          </a:p>
          <a:p>
            <a:pPr algn="l"/>
            <a:r>
              <a:rPr lang="en-US" altLang="ko-KR" sz="1800" dirty="0"/>
              <a:t>}</a:t>
            </a:r>
            <a:endParaRPr lang="ko-KR" altLang="en-US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5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ko-KR" altLang="en-US" sz="1800" dirty="0"/>
              <a:t>키보드 </a:t>
            </a:r>
            <a:r>
              <a:rPr lang="en-US" altLang="ko-KR" sz="1800" dirty="0"/>
              <a:t>esc</a:t>
            </a:r>
          </a:p>
          <a:p>
            <a:pPr algn="l"/>
            <a:r>
              <a:rPr lang="en-US" altLang="ko-KR" sz="1800" dirty="0"/>
              <a:t>:</a:t>
            </a:r>
            <a:r>
              <a:rPr lang="en-US" altLang="ko-KR" sz="1800" dirty="0" err="1"/>
              <a:t>wq</a:t>
            </a:r>
            <a:r>
              <a:rPr lang="en-US" altLang="ko-KR" sz="1800" dirty="0"/>
              <a:t>! </a:t>
            </a:r>
            <a:r>
              <a:rPr lang="ko-KR" altLang="en-US" sz="1800" dirty="0" err="1"/>
              <a:t>엔터</a:t>
            </a:r>
            <a:endParaRPr lang="en-US" altLang="ko-KR" sz="1800" dirty="0"/>
          </a:p>
          <a:p>
            <a:pPr algn="l"/>
            <a:r>
              <a:rPr lang="en-US" altLang="ko-KR" sz="1800" dirty="0" err="1"/>
              <a:t>geth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init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genesis.json</a:t>
            </a:r>
            <a:r>
              <a:rPr lang="en-US" altLang="ko-KR" sz="1800" dirty="0"/>
              <a:t> - </a:t>
            </a:r>
            <a:r>
              <a:rPr lang="ko-KR" altLang="en-US" sz="1800" dirty="0" err="1"/>
              <a:t>제네시스</a:t>
            </a:r>
            <a:r>
              <a:rPr lang="ko-KR" altLang="en-US" sz="1800" dirty="0"/>
              <a:t> 블록 생성 초기화</a:t>
            </a:r>
            <a:endParaRPr lang="en-US" altLang="ko-KR" sz="1800" dirty="0"/>
          </a:p>
          <a:p>
            <a:pPr algn="l"/>
            <a:r>
              <a:rPr lang="en-US" altLang="ko-KR" sz="1800" dirty="0" err="1"/>
              <a:t>geth</a:t>
            </a:r>
            <a:r>
              <a:rPr lang="en-US" altLang="ko-KR" sz="1800" dirty="0"/>
              <a:t> --</a:t>
            </a:r>
            <a:r>
              <a:rPr lang="en-US" altLang="ko-KR" sz="1800" dirty="0" err="1"/>
              <a:t>nodiscover</a:t>
            </a:r>
            <a:r>
              <a:rPr lang="en-US" altLang="ko-KR" sz="1800" dirty="0"/>
              <a:t> --</a:t>
            </a:r>
            <a:r>
              <a:rPr lang="en-US" altLang="ko-KR" sz="1800" dirty="0" err="1"/>
              <a:t>rpc</a:t>
            </a:r>
            <a:r>
              <a:rPr lang="en-US" altLang="ko-KR" sz="1800" dirty="0"/>
              <a:t> --</a:t>
            </a:r>
            <a:r>
              <a:rPr lang="en-US" altLang="ko-KR" sz="1800" dirty="0" err="1"/>
              <a:t>rpcport</a:t>
            </a:r>
            <a:r>
              <a:rPr lang="en-US" altLang="ko-KR" sz="1800" dirty="0"/>
              <a:t> 8545 --allow-insecure-unlock --</a:t>
            </a:r>
            <a:r>
              <a:rPr lang="en-US" altLang="ko-KR" sz="1800" dirty="0" err="1"/>
              <a:t>rpcaddr</a:t>
            </a:r>
            <a:r>
              <a:rPr lang="en-US" altLang="ko-KR" sz="1800" dirty="0"/>
              <a:t> "0.0.0.0" --</a:t>
            </a:r>
            <a:r>
              <a:rPr lang="en-US" altLang="ko-KR" sz="1800" dirty="0" err="1"/>
              <a:t>rpccorsdomain</a:t>
            </a:r>
            <a:r>
              <a:rPr lang="en-US" altLang="ko-KR" sz="1800" dirty="0"/>
              <a:t> "*" --</a:t>
            </a:r>
            <a:r>
              <a:rPr lang="en-US" altLang="ko-KR" sz="1800" dirty="0" err="1"/>
              <a:t>rpcapi</a:t>
            </a:r>
            <a:r>
              <a:rPr lang="en-US" altLang="ko-KR" sz="1800" dirty="0"/>
              <a:t> "admin,db,eth,miner,personal,web3,net,txpool" console 2&gt;&gt; eth.log</a:t>
            </a:r>
          </a:p>
          <a:p>
            <a:pPr algn="l"/>
            <a:r>
              <a:rPr lang="en-US" altLang="ko-KR" sz="1800" dirty="0" err="1"/>
              <a:t>personal.newAccount</a:t>
            </a:r>
            <a:r>
              <a:rPr lang="en-US" altLang="ko-KR" sz="1800" dirty="0"/>
              <a:t>("1234") – </a:t>
            </a:r>
            <a:r>
              <a:rPr lang="ko-KR" altLang="en-US" sz="1800" dirty="0" err="1"/>
              <a:t>이더</a:t>
            </a:r>
            <a:r>
              <a:rPr lang="ko-KR" altLang="en-US" sz="1800" dirty="0"/>
              <a:t> 비밀번호</a:t>
            </a:r>
            <a:r>
              <a:rPr lang="en-US" altLang="ko-KR" sz="1800" dirty="0"/>
              <a:t>, </a:t>
            </a:r>
            <a:r>
              <a:rPr lang="ko-KR" altLang="en-US" sz="1800" dirty="0"/>
              <a:t>계정 생성</a:t>
            </a:r>
            <a:endParaRPr lang="en-US" altLang="ko-KR" sz="1800" dirty="0"/>
          </a:p>
          <a:p>
            <a:pPr algn="l"/>
            <a:r>
              <a:rPr lang="en-US" altLang="ko-KR" sz="1800" dirty="0" err="1"/>
              <a:t>Miner.start</a:t>
            </a:r>
            <a:r>
              <a:rPr lang="en-US" altLang="ko-KR" sz="1800" dirty="0"/>
              <a:t>()</a:t>
            </a:r>
          </a:p>
          <a:p>
            <a:pPr algn="l"/>
            <a:r>
              <a:rPr lang="en-US" altLang="ko-KR" sz="1800" dirty="0" err="1"/>
              <a:t>Eth.blocknumber</a:t>
            </a:r>
            <a:endParaRPr lang="en-US" altLang="ko-KR" sz="1800" dirty="0"/>
          </a:p>
          <a:p>
            <a:pPr algn="l"/>
            <a:r>
              <a:rPr lang="en-US" altLang="ko-KR" sz="1800" dirty="0" err="1"/>
              <a:t>Miner.stop</a:t>
            </a:r>
            <a:r>
              <a:rPr lang="en-US" altLang="ko-KR" sz="1800" dirty="0"/>
              <a:t>()</a:t>
            </a:r>
          </a:p>
          <a:p>
            <a:pPr algn="l"/>
            <a:r>
              <a:rPr lang="en-US" altLang="ko-KR" sz="1800" dirty="0"/>
              <a:t>Duplicate session</a:t>
            </a:r>
          </a:p>
          <a:p>
            <a:pPr algn="l"/>
            <a:r>
              <a:rPr lang="en-US" altLang="ko-KR" sz="1800" dirty="0" err="1"/>
              <a:t>ubuntu</a:t>
            </a:r>
            <a:endParaRPr lang="en-US" altLang="ko-KR" sz="1800" dirty="0"/>
          </a:p>
          <a:p>
            <a:pPr algn="l"/>
            <a:r>
              <a:rPr lang="en-US" altLang="ko-KR" sz="1800" dirty="0"/>
              <a:t>Tail –f eth.log </a:t>
            </a:r>
          </a:p>
          <a:p>
            <a:pPr algn="l"/>
            <a:r>
              <a:rPr lang="ko-KR" altLang="en-US" sz="1800" dirty="0"/>
              <a:t>로그 화면 보기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4253525-5030-409F-9DEF-EC4653F9D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56" r="65000" b="5324"/>
          <a:stretch/>
        </p:blipFill>
        <p:spPr>
          <a:xfrm>
            <a:off x="4275689" y="3443287"/>
            <a:ext cx="7100102" cy="30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BF9063B-F6A9-4340-9755-3954483E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8" r="1750" b="7557"/>
          <a:stretch/>
        </p:blipFill>
        <p:spPr>
          <a:xfrm>
            <a:off x="91440" y="426720"/>
            <a:ext cx="11978640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0" y="1243013"/>
            <a:ext cx="12192000" cy="561498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4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" y="182943"/>
            <a:ext cx="5616952" cy="3152272"/>
          </a:xfrm>
          <a:prstGeom prst="rect">
            <a:avLst/>
          </a:prstGeom>
        </p:spPr>
      </p:pic>
      <p:pic>
        <p:nvPicPr>
          <p:cNvPr id="5" name="내용 개체 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095" y="182943"/>
            <a:ext cx="5759058" cy="3152272"/>
          </a:xfrm>
          <a:prstGeom prst="rect">
            <a:avLst/>
          </a:prstGeom>
        </p:spPr>
      </p:pic>
      <p:pic>
        <p:nvPicPr>
          <p:cNvPr id="6" name="내용 개체 틀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" y="3444465"/>
            <a:ext cx="5529384" cy="3411318"/>
          </a:xfrm>
          <a:prstGeom prst="rect">
            <a:avLst/>
          </a:prstGeom>
        </p:spPr>
      </p:pic>
      <p:pic>
        <p:nvPicPr>
          <p:cNvPr id="7" name="내용 개체 틀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02" y="3461861"/>
            <a:ext cx="5650044" cy="33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19" y="1443548"/>
            <a:ext cx="9553522" cy="45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7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Business model canvas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13629" r="5000" b="5481"/>
          <a:stretch/>
        </p:blipFill>
        <p:spPr>
          <a:xfrm>
            <a:off x="1706880" y="1310640"/>
            <a:ext cx="8270240" cy="554736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95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블록스택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5196840" cy="5614251"/>
          </a:xfrm>
        </p:spPr>
        <p:txBody>
          <a:bodyPr/>
          <a:lstStyle/>
          <a:p>
            <a:r>
              <a:rPr lang="ko-KR" altLang="en-US" sz="1800" dirty="0" smtClean="0"/>
              <a:t>블록체인 기반 네트워크이자 개발자들이 쉽게 </a:t>
            </a:r>
            <a:r>
              <a:rPr lang="en-US" altLang="ko-KR" sz="1800" dirty="0" err="1" smtClean="0"/>
              <a:t>Dapp</a:t>
            </a:r>
            <a:r>
              <a:rPr lang="ko-KR" altLang="en-US" sz="1800" dirty="0" smtClean="0"/>
              <a:t>을 개발할 수 있는 플랫폼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r="2438" b="6444"/>
          <a:stretch/>
        </p:blipFill>
        <p:spPr bwMode="auto">
          <a:xfrm>
            <a:off x="5791200" y="1170740"/>
            <a:ext cx="5151120" cy="568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64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나의 견해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533833"/>
            <a:ext cx="5324168" cy="3271632"/>
          </a:xfrm>
        </p:spPr>
        <p:txBody>
          <a:bodyPr/>
          <a:lstStyle/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유통 절차 개선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모든 제조업체 업체별 주문현황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제조 가는 용량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요구사항 실시간 확인 가능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블록체인 네트워크를 통해 생산원료가 </a:t>
            </a:r>
            <a:r>
              <a:rPr lang="ko-KR" altLang="en-US" sz="1800" dirty="0" err="1" smtClean="0"/>
              <a:t>부족한곳을</a:t>
            </a:r>
            <a:r>
              <a:rPr lang="ko-KR" altLang="en-US" sz="1800" dirty="0" smtClean="0"/>
              <a:t> 탐색하여 즉시 메워줄 수 있음</a:t>
            </a:r>
            <a:endParaRPr lang="ko-KR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9" t="25376" r="42361" b="10968"/>
          <a:stretch/>
        </p:blipFill>
        <p:spPr bwMode="auto">
          <a:xfrm>
            <a:off x="5482564" y="1533832"/>
            <a:ext cx="6526460" cy="504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1800" dirty="0">
                <a:hlinkClick r:id="rId2"/>
              </a:rPr>
              <a:t>https://ko.wikipedia.org/wiki/%EC%8A%A4%EB%A7%88</a:t>
            </a:r>
            <a:r>
              <a:rPr lang="en-US" altLang="ko-KR" sz="1800" dirty="0" smtClean="0">
                <a:hlinkClick r:id="rId2"/>
              </a:rPr>
              <a:t>%</a:t>
            </a:r>
            <a:endParaRPr lang="en-US" altLang="ko-KR" sz="1800" dirty="0" smtClean="0"/>
          </a:p>
          <a:p>
            <a:r>
              <a:rPr lang="en-US" altLang="ko-KR" sz="1800" dirty="0">
                <a:hlinkClick r:id="rId3"/>
              </a:rPr>
              <a:t>http://blog.naver.com/PostView.nhn?blogId=redwave102&amp;logNo=80092053762-</a:t>
            </a:r>
            <a:r>
              <a:rPr lang="ko-KR" altLang="en-US" sz="1800" dirty="0" err="1"/>
              <a:t>리눅스</a:t>
            </a:r>
            <a:r>
              <a:rPr lang="ko-KR" altLang="en-US" sz="1800" dirty="0"/>
              <a:t> 명령어</a:t>
            </a:r>
          </a:p>
          <a:p>
            <a:r>
              <a:rPr lang="en-US" altLang="ko-KR" sz="1800" dirty="0" smtClean="0"/>
              <a:t>ED%8A%B8</a:t>
            </a:r>
            <a:r>
              <a:rPr lang="en-US" altLang="ko-KR" sz="1800" dirty="0"/>
              <a:t>_%</a:t>
            </a:r>
            <a:r>
              <a:rPr lang="en-US" altLang="ko-KR" sz="1800" dirty="0" smtClean="0"/>
              <a:t>EA%B3%84%EC%95%BD-</a:t>
            </a:r>
            <a:r>
              <a:rPr lang="ko-KR" altLang="en-US" sz="1800" dirty="0" err="1" smtClean="0"/>
              <a:t>스마트컨트랙트</a:t>
            </a:r>
            <a:endParaRPr lang="en-US" altLang="ko-KR" sz="1800" dirty="0" smtClean="0"/>
          </a:p>
          <a:p>
            <a:r>
              <a:rPr lang="en-US" altLang="ko-KR" sz="1800" dirty="0">
                <a:hlinkClick r:id="rId4"/>
              </a:rPr>
              <a:t>https://ko.wikipedia.org/wiki/%EC%8A%A4%EB%A7%88%ED%8A%B8_%</a:t>
            </a:r>
            <a:r>
              <a:rPr lang="en-US" altLang="ko-KR" sz="1800" dirty="0" smtClean="0">
                <a:hlinkClick r:id="rId4"/>
              </a:rPr>
              <a:t>EA%B3%84%EC%95%BD-</a:t>
            </a:r>
            <a:r>
              <a:rPr lang="ko-KR" altLang="en-US" sz="1800" dirty="0" err="1" smtClean="0"/>
              <a:t>스마트컨트랙트</a:t>
            </a:r>
            <a:r>
              <a:rPr lang="ko-KR" altLang="en-US" sz="1800" dirty="0" smtClean="0"/>
              <a:t> 설명</a:t>
            </a:r>
            <a:endParaRPr lang="en-US" altLang="ko-KR" sz="1800" dirty="0" smtClean="0"/>
          </a:p>
          <a:p>
            <a:r>
              <a:rPr lang="en-US" altLang="ko-KR" sz="1800" dirty="0">
                <a:hlinkClick r:id="rId5"/>
              </a:rPr>
              <a:t>https://</a:t>
            </a:r>
            <a:r>
              <a:rPr lang="en-US" altLang="ko-KR" sz="1800" dirty="0" smtClean="0">
                <a:hlinkClick r:id="rId5"/>
              </a:rPr>
              <a:t>github.com/KIMSEUNGGYU/ethereum/tree/master/wallet-</a:t>
            </a:r>
            <a:r>
              <a:rPr lang="ko-KR" altLang="en-US" sz="1800" dirty="0" smtClean="0"/>
              <a:t>김승규님 </a:t>
            </a:r>
            <a:r>
              <a:rPr lang="en-US" altLang="ko-KR" sz="1800" dirty="0" smtClean="0"/>
              <a:t>GITHUB</a:t>
            </a:r>
          </a:p>
          <a:p>
            <a:r>
              <a:rPr lang="en-US" altLang="ko-KR" sz="1800" dirty="0">
                <a:hlinkClick r:id="rId6"/>
              </a:rPr>
              <a:t>https://www.coindeskkorea.com/60508</a:t>
            </a:r>
            <a:r>
              <a:rPr lang="en-US" altLang="ko-KR" sz="1800" dirty="0" smtClean="0">
                <a:hlinkClick r:id="rId6"/>
              </a:rPr>
              <a:t>/-</a:t>
            </a:r>
            <a:r>
              <a:rPr lang="ko-KR" altLang="en-US" sz="1800" dirty="0" smtClean="0"/>
              <a:t>코인데스크 코카콜라 블록체인 도입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61769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536628"/>
            <a:ext cx="4331317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Insert the Sub Title of</a:t>
            </a:r>
          </a:p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1390"/>
            <a:ext cx="5446295" cy="7961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P2P</a:t>
            </a:r>
            <a:r>
              <a:rPr lang="ko-KR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란</a:t>
            </a:r>
            <a:r>
              <a:rPr lang="en-US" altLang="ko-K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	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=""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p2p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ko-KR" sz="1800" dirty="0" smtClean="0"/>
              <a:t>P2P(Peer-to-peer)</a:t>
            </a:r>
          </a:p>
          <a:p>
            <a:pPr algn="l"/>
            <a:r>
              <a:rPr lang="ko-KR" altLang="en-US" sz="1800" dirty="0"/>
              <a:t>▶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동등 </a:t>
            </a:r>
            <a:r>
              <a:rPr lang="ko-KR" altLang="en-US" sz="1800" dirty="0" smtClean="0"/>
              <a:t>계층 </a:t>
            </a:r>
            <a:r>
              <a:rPr lang="ko-KR" altLang="en-US" sz="1800" dirty="0" err="1" smtClean="0"/>
              <a:t>노드가</a:t>
            </a:r>
            <a:r>
              <a:rPr lang="ko-KR" altLang="en-US" sz="1800" dirty="0" smtClean="0"/>
              <a:t> 서로 클라이언트와 서버 역할을 동시에 네트워크에서 행함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ko-KR" altLang="en-US" sz="1800" dirty="0" smtClean="0"/>
              <a:t>종류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1.</a:t>
            </a:r>
            <a:r>
              <a:rPr lang="ko-KR" altLang="en-US" sz="1800" dirty="0" err="1" smtClean="0"/>
              <a:t>중앙집중형</a:t>
            </a:r>
            <a:r>
              <a:rPr lang="ko-KR" altLang="en-US" sz="1800" dirty="0" smtClean="0"/>
              <a:t> 네트워크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2.</a:t>
            </a:r>
            <a:r>
              <a:rPr lang="ko-KR" altLang="en-US" sz="1800" dirty="0" err="1" smtClean="0"/>
              <a:t>분산형</a:t>
            </a:r>
            <a:r>
              <a:rPr lang="ko-KR" altLang="en-US" sz="1800" dirty="0" smtClean="0"/>
              <a:t> 네트워크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3.</a:t>
            </a:r>
            <a:r>
              <a:rPr lang="ko-KR" altLang="en-US" sz="1800" dirty="0" err="1" smtClean="0"/>
              <a:t>하이퍼레져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Hyperledger</a:t>
            </a:r>
            <a:r>
              <a:rPr lang="en-US" altLang="ko-KR" sz="1800" dirty="0" smtClean="0"/>
              <a:t>)</a:t>
            </a:r>
          </a:p>
          <a:p>
            <a:pPr algn="l"/>
            <a:endParaRPr lang="en-US" altLang="ko-KR" sz="1800" dirty="0"/>
          </a:p>
          <a:p>
            <a:pPr algn="l"/>
            <a:endParaRPr lang="en-US" altLang="ko-KR" sz="1800" dirty="0" smtClean="0"/>
          </a:p>
          <a:p>
            <a:pPr algn="l"/>
            <a:r>
              <a:rPr lang="en-US" altLang="ko-KR" sz="1800" dirty="0" err="1" smtClean="0"/>
              <a:t>Bitcoin</a:t>
            </a:r>
            <a:r>
              <a:rPr lang="en-US" altLang="ko-KR" sz="1800" dirty="0" smtClean="0"/>
              <a:t> &amp; </a:t>
            </a:r>
            <a:r>
              <a:rPr lang="en-US" altLang="ko-KR" sz="1800" dirty="0" err="1" smtClean="0"/>
              <a:t>Ethereum</a:t>
            </a:r>
            <a:r>
              <a:rPr lang="en-US" altLang="ko-KR" sz="1800" dirty="0" smtClean="0"/>
              <a:t> </a:t>
            </a:r>
          </a:p>
          <a:p>
            <a:pPr algn="l"/>
            <a:r>
              <a:rPr lang="ko-KR" altLang="en-US" sz="1800" dirty="0"/>
              <a:t>▶ 모든 </a:t>
            </a:r>
            <a:r>
              <a:rPr lang="ko-KR" altLang="en-US" sz="1800" dirty="0" err="1" smtClean="0"/>
              <a:t>노드가</a:t>
            </a:r>
            <a:r>
              <a:rPr lang="ko-KR" altLang="en-US" sz="1800" dirty="0" smtClean="0"/>
              <a:t> 동등 입장에서 네트워크 형성하기 에 </a:t>
            </a:r>
            <a:r>
              <a:rPr lang="en-US" altLang="ko-KR" sz="1800" dirty="0" smtClean="0"/>
              <a:t>pure p2p</a:t>
            </a:r>
            <a:r>
              <a:rPr lang="ko-KR" altLang="en-US" sz="1800" dirty="0" smtClean="0"/>
              <a:t>로 분류함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ko-KR" altLang="en-US" sz="1800" dirty="0" err="1" smtClean="0"/>
              <a:t>하이퍼레저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err="1" smtClean="0"/>
              <a:t>하이퍼레저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= </a:t>
            </a:r>
            <a:r>
              <a:rPr lang="ko-KR" altLang="en-US" sz="1800" dirty="0" err="1"/>
              <a:t>슈퍼노드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각 </a:t>
            </a:r>
            <a:r>
              <a:rPr lang="ko-KR" altLang="en-US" sz="1800" dirty="0" err="1" smtClean="0"/>
              <a:t>노드마다</a:t>
            </a:r>
            <a:r>
              <a:rPr lang="ko-KR" altLang="en-US" sz="1800" dirty="0" smtClean="0"/>
              <a:t> 역할 다르게 지정 가능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도입 가능 </a:t>
            </a:r>
            <a:r>
              <a:rPr lang="en-US" altLang="ko-KR" sz="1800" dirty="0" smtClean="0"/>
              <a:t>,</a:t>
            </a:r>
            <a:r>
              <a:rPr lang="ko-KR" altLang="en-US" sz="1800" dirty="0" err="1" smtClean="0"/>
              <a:t>하이브리드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p2p</a:t>
            </a:r>
            <a:r>
              <a:rPr lang="ko-KR" altLang="en-US" sz="1800" dirty="0" smtClean="0"/>
              <a:t>라고 불림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682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ko-KR" altLang="en-US" sz="1800" dirty="0" err="1" smtClean="0"/>
              <a:t>오버레이</a:t>
            </a:r>
            <a:r>
              <a:rPr lang="ko-KR" altLang="en-US" sz="1800" dirty="0" smtClean="0"/>
              <a:t> 네트워크란</a:t>
            </a:r>
            <a:r>
              <a:rPr lang="en-US" altLang="ko-KR" sz="1800" dirty="0" smtClean="0"/>
              <a:t>?</a:t>
            </a:r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기존 네트워크 위 별도의 </a:t>
            </a:r>
            <a:r>
              <a:rPr lang="ko-KR" altLang="en-US" sz="1800" dirty="0" err="1" smtClean="0"/>
              <a:t>노드들과</a:t>
            </a:r>
            <a:r>
              <a:rPr lang="ko-KR" altLang="en-US" sz="1800" dirty="0" smtClean="0"/>
              <a:t> 논리적 링크들을 구성해 이루어진 가상네트워크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ko-KR" altLang="en-US" sz="1800" dirty="0" smtClean="0"/>
              <a:t>종</a:t>
            </a:r>
            <a:r>
              <a:rPr lang="ko-KR" altLang="en-US" sz="1800" dirty="0"/>
              <a:t>류</a:t>
            </a:r>
            <a:endParaRPr lang="en-US" altLang="ko-KR" sz="1800" dirty="0"/>
          </a:p>
          <a:p>
            <a:pPr algn="l"/>
            <a:r>
              <a:rPr lang="ko-KR" altLang="en-US" sz="1800" dirty="0" smtClean="0"/>
              <a:t>구조화 </a:t>
            </a:r>
            <a:r>
              <a:rPr lang="ko-KR" altLang="en-US" sz="1800" dirty="0" err="1" smtClean="0"/>
              <a:t>오버레이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err="1" smtClean="0"/>
              <a:t>노드들이</a:t>
            </a:r>
            <a:r>
              <a:rPr lang="ko-KR" altLang="en-US" sz="1800" dirty="0" smtClean="0"/>
              <a:t> 물리적으로 연결되며 그에 따라 네트워크 토폴로지  반영된 네트워크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&gt;</a:t>
            </a:r>
            <a:r>
              <a:rPr lang="ko-KR" altLang="en-US" sz="1800" dirty="0" smtClean="0"/>
              <a:t>확장성과 </a:t>
            </a:r>
            <a:r>
              <a:rPr lang="ko-KR" altLang="en-US" sz="1800" dirty="0" err="1" smtClean="0"/>
              <a:t>전달성이</a:t>
            </a:r>
            <a:r>
              <a:rPr lang="ko-KR" altLang="en-US" sz="1800" dirty="0" smtClean="0"/>
              <a:t> 좋음</a:t>
            </a:r>
            <a:endParaRPr lang="en-US" altLang="ko-KR" sz="1800" dirty="0"/>
          </a:p>
          <a:p>
            <a:pPr algn="l"/>
            <a:r>
              <a:rPr lang="ko-KR" altLang="en-US" sz="1800" dirty="0" smtClean="0"/>
              <a:t>비구조화 </a:t>
            </a:r>
            <a:r>
              <a:rPr lang="ko-KR" altLang="en-US" sz="1800" dirty="0" err="1" smtClean="0"/>
              <a:t>오버레이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서로 물리적으로 연결되어 있지는 않지만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논리적으로 연결된 것 처럼 사용한 네트워크</a:t>
            </a:r>
            <a:endParaRPr lang="en-US" altLang="ko-KR" sz="1800" dirty="0" smtClean="0"/>
          </a:p>
          <a:p>
            <a:pPr algn="l"/>
            <a:r>
              <a:rPr lang="ko-KR" altLang="en-US" sz="1800" dirty="0" err="1" smtClean="0"/>
              <a:t>레이어</a:t>
            </a:r>
            <a:r>
              <a:rPr lang="ko-KR" altLang="en-US" sz="1800" dirty="0" smtClean="0"/>
              <a:t> 층으로 딱딱 </a:t>
            </a:r>
            <a:r>
              <a:rPr lang="ko-KR" altLang="en-US" sz="1800" dirty="0" err="1" smtClean="0"/>
              <a:t>나누어지는게</a:t>
            </a:r>
            <a:r>
              <a:rPr lang="ko-KR" altLang="en-US" sz="1800" dirty="0" smtClean="0"/>
              <a:t> 아니라 유연하게 나눠지는 구조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&gt;</a:t>
            </a:r>
            <a:r>
              <a:rPr lang="ko-KR" altLang="en-US" sz="1800" dirty="0" smtClean="0"/>
              <a:t>유연한 탐색 가능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하지만 </a:t>
            </a:r>
            <a:r>
              <a:rPr lang="ko-KR" altLang="en-US" sz="1800" dirty="0" err="1" smtClean="0"/>
              <a:t>확장성이</a:t>
            </a:r>
            <a:r>
              <a:rPr lang="ko-KR" altLang="en-US" sz="1800" dirty="0" smtClean="0"/>
              <a:t> 부족하고 불확실한 전달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단점을 극복하기 위해 </a:t>
            </a:r>
            <a:r>
              <a:rPr lang="ko-KR" altLang="en-US" sz="1800" dirty="0" err="1" smtClean="0"/>
              <a:t>슈퍼노드를</a:t>
            </a:r>
            <a:r>
              <a:rPr lang="ko-KR" altLang="en-US" sz="1800" dirty="0" smtClean="0"/>
              <a:t> 사용</a:t>
            </a:r>
            <a:endParaRPr lang="en-US" altLang="ko-KR" sz="1800" dirty="0" smtClean="0"/>
          </a:p>
          <a:p>
            <a:pPr algn="l"/>
            <a:r>
              <a:rPr lang="ko-KR" altLang="en-US" sz="1800" dirty="0" err="1"/>
              <a:t>슈퍼노드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다수의 일반 </a:t>
            </a:r>
            <a:r>
              <a:rPr lang="ko-KR" altLang="en-US" sz="1800" dirty="0" err="1"/>
              <a:t>노드를</a:t>
            </a:r>
            <a:r>
              <a:rPr lang="ko-KR" altLang="en-US" sz="1800" dirty="0"/>
              <a:t> 밑에 두고 메시지를 슈퍼 </a:t>
            </a:r>
            <a:r>
              <a:rPr lang="ko-KR" altLang="en-US" sz="1800" dirty="0" err="1"/>
              <a:t>노드끼리</a:t>
            </a:r>
            <a:r>
              <a:rPr lang="ko-KR" altLang="en-US" sz="1800" dirty="0"/>
              <a:t> 전달을 하면 밑으로 전파</a:t>
            </a:r>
          </a:p>
          <a:p>
            <a:pPr algn="l"/>
            <a:endParaRPr lang="en-US" altLang="ko-KR" sz="1800" dirty="0" smtClean="0"/>
          </a:p>
          <a:p>
            <a:pPr algn="l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97336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탈 중앙화와 합의알고리즘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ko-KR" sz="1800" dirty="0" smtClean="0"/>
              <a:t>P2P </a:t>
            </a:r>
            <a:r>
              <a:rPr lang="ko-KR" altLang="en-US" sz="1800" dirty="0" smtClean="0"/>
              <a:t>전자 화폐 시스템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개인이 자신 장부 소유하고 위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변조를 어렵게 하여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중앙기관 없이 개인간 거래가능 시스템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ko-KR" altLang="en-US" sz="1800" dirty="0" smtClean="0"/>
              <a:t>참여자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노드</a:t>
            </a:r>
            <a:r>
              <a:rPr lang="en-US" altLang="ko-KR" sz="1800" dirty="0" smtClean="0"/>
              <a:t>)</a:t>
            </a:r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공공거래장부 유지 하기  위해 블록체인 네트워크 기여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컴퓨터 연산능력 제공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발행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관리 되도록 역할 수행</a:t>
            </a:r>
            <a:endParaRPr lang="en-US" altLang="ko-KR" sz="1800" dirty="0" smtClean="0"/>
          </a:p>
          <a:p>
            <a:pPr algn="l"/>
            <a:endParaRPr lang="en-US" altLang="ko-KR" sz="1800" dirty="0"/>
          </a:p>
          <a:p>
            <a:pPr algn="l"/>
            <a:r>
              <a:rPr lang="ko-KR" altLang="en-US" sz="1800" dirty="0" smtClean="0"/>
              <a:t>암호화폐의 필요성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중앙기관 없이 화폐 발행하도록 합의알고리즘에 필요한 컴퓨터 </a:t>
            </a:r>
            <a:r>
              <a:rPr lang="ko-KR" altLang="en-US" sz="1800" dirty="0" err="1" smtClean="0"/>
              <a:t>연산력</a:t>
            </a:r>
            <a:r>
              <a:rPr lang="ko-KR" altLang="en-US" sz="1800" dirty="0" smtClean="0"/>
              <a:t> 제공유도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경제적 유인 제공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가치 교환 매개체 역할수행</a:t>
            </a:r>
            <a:endParaRPr lang="en-US" altLang="ko-KR" sz="1800" dirty="0"/>
          </a:p>
          <a:p>
            <a:pPr algn="l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761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암호화폐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0" y="1243749"/>
            <a:ext cx="12192000" cy="5614251"/>
          </a:xfrm>
        </p:spPr>
        <p:txBody>
          <a:bodyPr/>
          <a:lstStyle/>
          <a:p>
            <a:pPr algn="l"/>
            <a:r>
              <a:rPr lang="ko-KR" altLang="en-US" sz="1800" dirty="0" smtClean="0"/>
              <a:t>암호화폐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가치 교환 매개로 사용된 디지털 자산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분산시스템에서 암호화 방식을 사용하여 트랜잭션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거래내역 등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검증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보호하여 추가적인 </a:t>
            </a:r>
            <a:r>
              <a:rPr lang="ko-KR" altLang="en-US" sz="1800" dirty="0" err="1" smtClean="0"/>
              <a:t>유닛을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생성제어함</a:t>
            </a:r>
            <a:endParaRPr lang="en-US" altLang="ko-KR" sz="1800" dirty="0" smtClean="0"/>
          </a:p>
          <a:p>
            <a:pPr algn="l"/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err="1" smtClean="0"/>
              <a:t>노드로</a:t>
            </a:r>
            <a:r>
              <a:rPr lang="ko-KR" altLang="en-US" sz="1800" dirty="0" smtClean="0"/>
              <a:t> 구성된 분산화 네트워크 구성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네트워크 </a:t>
            </a:r>
            <a:r>
              <a:rPr lang="ko-KR" altLang="en-US" sz="1800" dirty="0" err="1" smtClean="0"/>
              <a:t>통해국경</a:t>
            </a:r>
            <a:r>
              <a:rPr lang="ko-KR" altLang="en-US" sz="1800" dirty="0" smtClean="0"/>
              <a:t> 넘은 자산교환 가능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트랜잭션 수수료가 은행 수수료에 비해 저렴할 수 있음</a:t>
            </a:r>
            <a:endParaRPr lang="en-US" altLang="ko-KR" sz="1800" dirty="0" smtClean="0"/>
          </a:p>
          <a:p>
            <a:pPr algn="l"/>
            <a:endParaRPr lang="en-US" altLang="ko-KR" sz="1800" i="1" dirty="0" smtClean="0"/>
          </a:p>
          <a:p>
            <a:pPr algn="l"/>
            <a:r>
              <a:rPr lang="ko-KR" altLang="en-US" sz="1800" i="1" dirty="0" smtClean="0"/>
              <a:t>아직까지  가치변동성을 해결 하고 있지 못함</a:t>
            </a:r>
            <a:endParaRPr lang="en-US" altLang="ko-KR" sz="1800" i="1" dirty="0" smtClean="0"/>
          </a:p>
          <a:p>
            <a:pPr algn="l"/>
            <a:endParaRPr lang="en-US" altLang="ko-KR" sz="1800" i="1" dirty="0"/>
          </a:p>
          <a:p>
            <a:pPr algn="l"/>
            <a:r>
              <a:rPr lang="ko-KR" altLang="en-US" sz="1800" dirty="0" smtClean="0"/>
              <a:t>발행관리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네트워크 구조에 의해 결정</a:t>
            </a:r>
            <a:endParaRPr lang="en-US" altLang="ko-KR" sz="1800" dirty="0" smtClean="0"/>
          </a:p>
          <a:p>
            <a:pPr algn="l"/>
            <a:r>
              <a:rPr lang="ko-KR" altLang="en-US" sz="1800" dirty="0"/>
              <a:t>▶ </a:t>
            </a:r>
            <a:r>
              <a:rPr lang="ko-KR" altLang="en-US" sz="1800" dirty="0" smtClean="0"/>
              <a:t>프로그래밍 된 알고리즘과 암호화 증명 기반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8" t="30496" r="5514" b="30922"/>
          <a:stretch/>
        </p:blipFill>
        <p:spPr>
          <a:xfrm>
            <a:off x="5479916" y="4098642"/>
            <a:ext cx="6186790" cy="221131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080115" y="6469213"/>
            <a:ext cx="298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암호화폐 개발 주체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5413</TotalTime>
  <Words>1190</Words>
  <Application>Microsoft Office PowerPoint</Application>
  <PresentationFormat>사용자 지정</PresentationFormat>
  <Paragraphs>273</Paragraphs>
  <Slides>43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LG</cp:lastModifiedBy>
  <cp:revision>342</cp:revision>
  <dcterms:created xsi:type="dcterms:W3CDTF">2018-04-24T17:14:44Z</dcterms:created>
  <dcterms:modified xsi:type="dcterms:W3CDTF">2019-12-03T00:56:53Z</dcterms:modified>
</cp:coreProperties>
</file>